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17"/>
  </p:handoutMasterIdLst>
  <p:sldIdLst>
    <p:sldId id="257" r:id="rId3"/>
    <p:sldId id="258" r:id="rId4"/>
    <p:sldId id="425" r:id="rId6"/>
    <p:sldId id="426" r:id="rId7"/>
    <p:sldId id="493" r:id="rId8"/>
    <p:sldId id="531" r:id="rId9"/>
    <p:sldId id="427" r:id="rId10"/>
    <p:sldId id="494" r:id="rId11"/>
    <p:sldId id="496" r:id="rId12"/>
    <p:sldId id="495" r:id="rId13"/>
    <p:sldId id="501" r:id="rId14"/>
    <p:sldId id="514" r:id="rId15"/>
    <p:sldId id="277" r:id="rId16"/>
  </p:sldIdLst>
  <p:sldSz cx="12192000" cy="6858000" type="screen16x9"/>
  <p:notesSz cx="6858000" cy="9144000"/>
  <p:embeddedFontLst>
    <p:embeddedFont>
      <p:font typeface="思源宋体 CN Heavy" panose="02020900000000000000" pitchFamily="18" charset="-122"/>
      <p:bold r:id="rId22"/>
    </p:embeddedFont>
    <p:embeddedFont>
      <p:font typeface="华文中宋" panose="02010600040101010101" charset="-122"/>
      <p:regular r:id="rId23"/>
    </p:embeddedFont>
    <p:embeddedFont>
      <p:font typeface="Calibri" panose="020F050202020403020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chuying"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56DB7"/>
    <a:srgbClr val="6E85A3"/>
    <a:srgbClr val="EF8E0F"/>
    <a:srgbClr val="6797CF"/>
    <a:srgbClr val="F0F2F6"/>
    <a:srgbClr val="FAF8FA"/>
    <a:srgbClr val="EFF1F5"/>
    <a:srgbClr val="6609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9" d="100"/>
          <a:sy n="139" d="100"/>
        </p:scale>
        <p:origin x="150" y="45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29.xml"/><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28" name=""/>
        <p:cNvGrpSpPr/>
        <p:nvPr/>
      </p:nvGrpSpPr>
      <p:grpSpPr>
        <a:xfrm>
          <a:off x="0" y="0"/>
          <a:ext cx="0" cy="0"/>
          <a:chOff x="0" y="0"/>
          <a:chExt cx="0" cy="0"/>
        </a:xfrm>
      </p:grpSpPr>
      <p:sp>
        <p:nvSpPr>
          <p:cNvPr id="104882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2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104882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2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27" name=""/>
        <p:cNvGrpSpPr/>
        <p:nvPr/>
      </p:nvGrpSpPr>
      <p:grpSpPr>
        <a:xfrm>
          <a:off x="0" y="0"/>
          <a:ext cx="0" cy="0"/>
          <a:chOff x="0" y="0"/>
          <a:chExt cx="0" cy="0"/>
        </a:xfrm>
      </p:grpSpPr>
      <p:sp>
        <p:nvSpPr>
          <p:cNvPr id="104881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17"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1048818"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zh-CN" altLang="en-US"/>
          </a:p>
        </p:txBody>
      </p:sp>
      <p:sp>
        <p:nvSpPr>
          <p:cNvPr id="1048819"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820"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21"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1"/>
        </a:solidFill>
        <a:effectLst/>
      </p:bgPr>
    </p:bg>
    <p:spTree>
      <p:nvGrpSpPr>
        <p:cNvPr id="122" name=""/>
        <p:cNvGrpSpPr/>
        <p:nvPr/>
      </p:nvGrpSpPr>
      <p:grpSpPr>
        <a:xfrm>
          <a:off x="0" y="0"/>
          <a:ext cx="0" cy="0"/>
          <a:chOff x="0" y="0"/>
          <a:chExt cx="0" cy="0"/>
        </a:xfrm>
      </p:grpSpPr>
      <p:grpSp>
        <p:nvGrpSpPr>
          <p:cNvPr id="123" name="组合 2"/>
          <p:cNvGrpSpPr/>
          <p:nvPr userDrawn="1"/>
        </p:nvGrpSpPr>
        <p:grpSpPr>
          <a:xfrm>
            <a:off x="3625720" y="2416651"/>
            <a:ext cx="1569660" cy="1802737"/>
            <a:chOff x="2097104" y="2023832"/>
            <a:chExt cx="2006008" cy="2303878"/>
          </a:xfrm>
        </p:grpSpPr>
        <p:sp>
          <p:nvSpPr>
            <p:cNvPr id="1048807" name="文本框 3"/>
            <p:cNvSpPr txBox="1"/>
            <p:nvPr userDrawn="1"/>
          </p:nvSpPr>
          <p:spPr>
            <a:xfrm>
              <a:off x="2139762" y="2023832"/>
              <a:ext cx="1792121" cy="925108"/>
            </a:xfrm>
            <a:custGeom>
              <a:avLst/>
              <a:gdLst/>
              <a:ahLst/>
              <a:cxnLst/>
              <a:rect l="l" t="t" r="r" b="b"/>
              <a:pathLst>
                <a:path w="1680525" h="867501">
                  <a:moveTo>
                    <a:pt x="1260137" y="150065"/>
                  </a:moveTo>
                  <a:cubicBezTo>
                    <a:pt x="1134740" y="150065"/>
                    <a:pt x="1019621" y="244627"/>
                    <a:pt x="914781" y="433750"/>
                  </a:cubicBezTo>
                  <a:cubicBezTo>
                    <a:pt x="1010713" y="620818"/>
                    <a:pt x="1125832" y="715037"/>
                    <a:pt x="1260137" y="716407"/>
                  </a:cubicBezTo>
                  <a:cubicBezTo>
                    <a:pt x="1337568" y="715037"/>
                    <a:pt x="1400095" y="688142"/>
                    <a:pt x="1447718" y="635722"/>
                  </a:cubicBezTo>
                  <a:cubicBezTo>
                    <a:pt x="1495342" y="583302"/>
                    <a:pt x="1519153" y="514950"/>
                    <a:pt x="1519153" y="430667"/>
                  </a:cubicBezTo>
                  <a:cubicBezTo>
                    <a:pt x="1519153" y="351180"/>
                    <a:pt x="1494485" y="284541"/>
                    <a:pt x="1445149" y="230751"/>
                  </a:cubicBezTo>
                  <a:cubicBezTo>
                    <a:pt x="1395812" y="176961"/>
                    <a:pt x="1334141" y="150065"/>
                    <a:pt x="1260137" y="150065"/>
                  </a:cubicBezTo>
                  <a:close/>
                  <a:moveTo>
                    <a:pt x="417304" y="149037"/>
                  </a:moveTo>
                  <a:cubicBezTo>
                    <a:pt x="339873" y="149037"/>
                    <a:pt x="277175" y="175761"/>
                    <a:pt x="229209" y="229209"/>
                  </a:cubicBezTo>
                  <a:cubicBezTo>
                    <a:pt x="181243" y="282657"/>
                    <a:pt x="157260" y="351865"/>
                    <a:pt x="157260" y="436834"/>
                  </a:cubicBezTo>
                  <a:cubicBezTo>
                    <a:pt x="157260" y="516320"/>
                    <a:pt x="182099" y="582274"/>
                    <a:pt x="231778" y="634694"/>
                  </a:cubicBezTo>
                  <a:cubicBezTo>
                    <a:pt x="281458" y="687114"/>
                    <a:pt x="343300" y="713324"/>
                    <a:pt x="417304" y="713324"/>
                  </a:cubicBezTo>
                  <a:cubicBezTo>
                    <a:pt x="544757" y="713324"/>
                    <a:pt x="659875" y="619105"/>
                    <a:pt x="762660" y="430667"/>
                  </a:cubicBezTo>
                  <a:cubicBezTo>
                    <a:pt x="667413" y="242914"/>
                    <a:pt x="552294" y="149037"/>
                    <a:pt x="417304" y="149037"/>
                  </a:cubicBezTo>
                  <a:close/>
                  <a:moveTo>
                    <a:pt x="413193" y="0"/>
                  </a:moveTo>
                  <a:cubicBezTo>
                    <a:pt x="588612" y="0"/>
                    <a:pt x="731139" y="100043"/>
                    <a:pt x="840776" y="300130"/>
                  </a:cubicBezTo>
                  <a:cubicBezTo>
                    <a:pt x="961376" y="100729"/>
                    <a:pt x="1102191" y="1028"/>
                    <a:pt x="1263220" y="1028"/>
                  </a:cubicBezTo>
                  <a:cubicBezTo>
                    <a:pt x="1387247" y="1028"/>
                    <a:pt x="1487804" y="41456"/>
                    <a:pt x="1564892" y="122313"/>
                  </a:cubicBezTo>
                  <a:cubicBezTo>
                    <a:pt x="1641981" y="203171"/>
                    <a:pt x="1680525" y="305955"/>
                    <a:pt x="1680525" y="430667"/>
                  </a:cubicBezTo>
                  <a:cubicBezTo>
                    <a:pt x="1680525" y="549897"/>
                    <a:pt x="1639582" y="652510"/>
                    <a:pt x="1557697" y="738506"/>
                  </a:cubicBezTo>
                  <a:cubicBezTo>
                    <a:pt x="1475813" y="824502"/>
                    <a:pt x="1377654" y="867501"/>
                    <a:pt x="1263220" y="867501"/>
                  </a:cubicBezTo>
                  <a:cubicBezTo>
                    <a:pt x="1095339" y="867501"/>
                    <a:pt x="953496" y="766429"/>
                    <a:pt x="837693" y="564286"/>
                  </a:cubicBezTo>
                  <a:cubicBezTo>
                    <a:pt x="715037" y="765059"/>
                    <a:pt x="573537" y="865445"/>
                    <a:pt x="413193" y="865445"/>
                  </a:cubicBezTo>
                  <a:cubicBezTo>
                    <a:pt x="291907" y="865445"/>
                    <a:pt x="192720" y="825530"/>
                    <a:pt x="115632" y="745701"/>
                  </a:cubicBezTo>
                  <a:cubicBezTo>
                    <a:pt x="38544" y="665872"/>
                    <a:pt x="0" y="562916"/>
                    <a:pt x="0" y="436834"/>
                  </a:cubicBezTo>
                  <a:cubicBezTo>
                    <a:pt x="0" y="316919"/>
                    <a:pt x="40428" y="214134"/>
                    <a:pt x="121285" y="128481"/>
                  </a:cubicBezTo>
                  <a:cubicBezTo>
                    <a:pt x="202142" y="42827"/>
                    <a:pt x="299445" y="0"/>
                    <a:pt x="41319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l">
                <a:lnSpc>
                  <a:spcPct val="123000"/>
                </a:lnSpc>
              </a:pPr>
              <a:endParaRPr lang="zh-CN" altLang="en-US" sz="11500" dirty="0">
                <a:solidFill>
                  <a:schemeClr val="bg1"/>
                </a:solidFill>
                <a:latin typeface="+mj-ea"/>
                <a:ea typeface="+mj-ea"/>
              </a:endParaRPr>
            </a:p>
          </p:txBody>
        </p:sp>
        <p:sp>
          <p:nvSpPr>
            <p:cNvPr id="1048808" name="文本框 4"/>
            <p:cNvSpPr txBox="1"/>
            <p:nvPr userDrawn="1"/>
          </p:nvSpPr>
          <p:spPr>
            <a:xfrm>
              <a:off x="2097104" y="3019379"/>
              <a:ext cx="2006008" cy="1308331"/>
            </a:xfrm>
            <a:prstGeom prst="rect">
              <a:avLst/>
            </a:prstGeom>
            <a:noFill/>
          </p:spPr>
          <p:txBody>
            <a:bodyPr wrap="none" rtlCol="0">
              <a:spAutoFit/>
            </a:bodyPr>
            <a:p>
              <a:pPr algn="l">
                <a:lnSpc>
                  <a:spcPct val="123000"/>
                </a:lnSpc>
              </a:pPr>
              <a:r>
                <a:rPr lang="zh-CN" altLang="en-US" sz="5400" b="1" dirty="0">
                  <a:solidFill>
                    <a:schemeClr val="bg1"/>
                  </a:solidFill>
                  <a:latin typeface="+mj-ea"/>
                  <a:ea typeface="+mj-ea"/>
                </a:rPr>
                <a:t>引度</a:t>
              </a:r>
              <a:endParaRPr lang="zh-CN" altLang="en-US" sz="5400" b="1" dirty="0">
                <a:solidFill>
                  <a:schemeClr val="bg1"/>
                </a:solidFill>
                <a:latin typeface="+mj-ea"/>
                <a:ea typeface="+mj-ea"/>
              </a:endParaRPr>
            </a:p>
          </p:txBody>
        </p:sp>
      </p:grpSp>
      <p:sp>
        <p:nvSpPr>
          <p:cNvPr id="1048809" name="文本框 5"/>
          <p:cNvSpPr txBox="1"/>
          <p:nvPr userDrawn="1"/>
        </p:nvSpPr>
        <p:spPr>
          <a:xfrm>
            <a:off x="6534955" y="2547346"/>
            <a:ext cx="2031325" cy="1394677"/>
          </a:xfrm>
          <a:prstGeom prst="rect">
            <a:avLst/>
          </a:prstGeom>
          <a:noFill/>
        </p:spPr>
        <p:txBody>
          <a:bodyPr wrap="none" rtlCol="0">
            <a:spAutoFit/>
          </a:bodyPr>
          <a:p>
            <a:pPr algn="l">
              <a:lnSpc>
                <a:spcPct val="123000"/>
              </a:lnSpc>
            </a:pPr>
            <a:r>
              <a:rPr lang="zh-CN" altLang="en-US" sz="3600" b="1" dirty="0">
                <a:solidFill>
                  <a:schemeClr val="bg1"/>
                </a:solidFill>
                <a:latin typeface="+mj-ea"/>
                <a:ea typeface="+mj-ea"/>
              </a:rPr>
              <a:t>引度出品</a:t>
            </a:r>
            <a:endParaRPr lang="en-US" altLang="zh-CN" sz="3600" b="1" dirty="0">
              <a:solidFill>
                <a:schemeClr val="bg1"/>
              </a:solidFill>
              <a:latin typeface="+mj-ea"/>
              <a:ea typeface="+mj-ea"/>
            </a:endParaRPr>
          </a:p>
          <a:p>
            <a:pPr algn="l">
              <a:lnSpc>
                <a:spcPct val="123000"/>
              </a:lnSpc>
            </a:pPr>
            <a:r>
              <a:rPr lang="zh-CN" altLang="en-US" sz="3600" b="1" dirty="0">
                <a:solidFill>
                  <a:schemeClr val="bg1"/>
                </a:solidFill>
                <a:latin typeface="+mj-ea"/>
                <a:ea typeface="+mj-ea"/>
              </a:rPr>
              <a:t>必能摆平</a:t>
            </a:r>
            <a:endParaRPr lang="zh-CN" altLang="en-US" sz="3600" b="1" dirty="0">
              <a:solidFill>
                <a:schemeClr val="bg1"/>
              </a:solidFill>
              <a:latin typeface="+mj-ea"/>
              <a:ea typeface="+mj-ea"/>
            </a:endParaRPr>
          </a:p>
        </p:txBody>
      </p:sp>
      <p:sp>
        <p:nvSpPr>
          <p:cNvPr id="1048810" name="文本框 6"/>
          <p:cNvSpPr txBox="1"/>
          <p:nvPr userDrawn="1"/>
        </p:nvSpPr>
        <p:spPr>
          <a:xfrm>
            <a:off x="8825564" y="2365577"/>
            <a:ext cx="501421" cy="380008"/>
          </a:xfrm>
          <a:custGeom>
            <a:avLst/>
            <a:gdLst/>
            <a:ahLst/>
            <a:cxnLst/>
            <a:rect l="l" t="t" r="r" b="b"/>
            <a:pathLst>
              <a:path w="189309" h="143470">
                <a:moveTo>
                  <a:pt x="148828" y="0"/>
                </a:moveTo>
                <a:lnTo>
                  <a:pt x="189309" y="0"/>
                </a:lnTo>
                <a:lnTo>
                  <a:pt x="154483" y="143470"/>
                </a:lnTo>
                <a:lnTo>
                  <a:pt x="101798" y="143470"/>
                </a:lnTo>
                <a:close/>
                <a:moveTo>
                  <a:pt x="47029" y="0"/>
                </a:moveTo>
                <a:lnTo>
                  <a:pt x="87510" y="0"/>
                </a:lnTo>
                <a:lnTo>
                  <a:pt x="52685" y="143470"/>
                </a:lnTo>
                <a:lnTo>
                  <a:pt x="0" y="14347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l">
              <a:lnSpc>
                <a:spcPct val="123000"/>
              </a:lnSpc>
            </a:pPr>
            <a:endParaRPr lang="zh-CN" altLang="en-US" sz="4800" dirty="0">
              <a:solidFill>
                <a:schemeClr val="bg1"/>
              </a:solidFill>
              <a:latin typeface="+mj-ea"/>
              <a:ea typeface="+mj-ea"/>
            </a:endParaRPr>
          </a:p>
        </p:txBody>
      </p:sp>
      <p:grpSp>
        <p:nvGrpSpPr>
          <p:cNvPr id="124" name="组合 7"/>
          <p:cNvGrpSpPr/>
          <p:nvPr userDrawn="1"/>
        </p:nvGrpSpPr>
        <p:grpSpPr>
          <a:xfrm>
            <a:off x="9877124" y="6257879"/>
            <a:ext cx="1944444" cy="368371"/>
            <a:chOff x="8878904" y="6090239"/>
            <a:chExt cx="1944444" cy="368371"/>
          </a:xfrm>
        </p:grpSpPr>
        <p:sp>
          <p:nvSpPr>
            <p:cNvPr id="1048811" name="文本框 8"/>
            <p:cNvSpPr txBox="1"/>
            <p:nvPr userDrawn="1"/>
          </p:nvSpPr>
          <p:spPr>
            <a:xfrm>
              <a:off x="9830769" y="6090239"/>
              <a:ext cx="992579" cy="368371"/>
            </a:xfrm>
            <a:prstGeom prst="rect">
              <a:avLst/>
            </a:prstGeom>
            <a:noFill/>
          </p:spPr>
          <p:txBody>
            <a:bodyPr wrap="none" rtlCol="0">
              <a:spAutoFit/>
            </a:bodyPr>
            <a:p>
              <a:pPr algn="l">
                <a:lnSpc>
                  <a:spcPct val="123000"/>
                </a:lnSpc>
              </a:pPr>
              <a:r>
                <a:rPr lang="zh-CN" altLang="en-US" sz="1600" b="1" dirty="0">
                  <a:solidFill>
                    <a:schemeClr val="bg1"/>
                  </a:solidFill>
                  <a:latin typeface="+mj-ea"/>
                  <a:ea typeface="+mj-ea"/>
                </a:rPr>
                <a:t>引度</a:t>
              </a:r>
              <a:r>
                <a:rPr lang="en-US" altLang="zh-CN" sz="1600" b="1" dirty="0">
                  <a:solidFill>
                    <a:schemeClr val="bg1"/>
                  </a:solidFill>
                  <a:latin typeface="+mj-ea"/>
                  <a:ea typeface="+mj-ea"/>
                </a:rPr>
                <a:t>PPT</a:t>
              </a:r>
              <a:endParaRPr lang="zh-CN" altLang="en-US" sz="1600" b="1" dirty="0">
                <a:solidFill>
                  <a:schemeClr val="bg1"/>
                </a:solidFill>
                <a:latin typeface="+mj-ea"/>
                <a:ea typeface="+mj-ea"/>
              </a:endParaRPr>
            </a:p>
          </p:txBody>
        </p:sp>
        <p:cxnSp>
          <p:nvCxnSpPr>
            <p:cNvPr id="3145762" name="直接连接符 9"/>
            <p:cNvCxnSpPr/>
            <p:nvPr userDrawn="1"/>
          </p:nvCxnSpPr>
          <p:spPr>
            <a:xfrm>
              <a:off x="9754946" y="6194425"/>
              <a:ext cx="0" cy="2127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8812" name="文本框 10"/>
            <p:cNvSpPr txBox="1"/>
            <p:nvPr userDrawn="1"/>
          </p:nvSpPr>
          <p:spPr>
            <a:xfrm>
              <a:off x="8878904" y="6090239"/>
              <a:ext cx="800219" cy="368371"/>
            </a:xfrm>
            <a:prstGeom prst="rect">
              <a:avLst/>
            </a:prstGeom>
            <a:noFill/>
          </p:spPr>
          <p:txBody>
            <a:bodyPr wrap="none" rtlCol="0">
              <a:spAutoFit/>
            </a:bodyPr>
            <a:p>
              <a:pPr algn="l">
                <a:lnSpc>
                  <a:spcPct val="123000"/>
                </a:lnSpc>
              </a:pPr>
              <a:r>
                <a:rPr lang="zh-CN" altLang="en-US" sz="1600" b="1" dirty="0">
                  <a:solidFill>
                    <a:schemeClr val="bg1"/>
                  </a:solidFill>
                  <a:latin typeface="+mj-ea"/>
                  <a:ea typeface="+mj-ea"/>
                </a:rPr>
                <a:t>小红书</a:t>
              </a:r>
              <a:endParaRPr lang="zh-CN" altLang="en-US" sz="1600" b="1" dirty="0">
                <a:solidFill>
                  <a:schemeClr val="bg1"/>
                </a:solidFill>
                <a:latin typeface="+mj-ea"/>
                <a:ea typeface="+mj-ea"/>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8"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36" name=""/>
        <p:cNvGrpSpPr/>
        <p:nvPr/>
      </p:nvGrpSpPr>
      <p:grpSpPr>
        <a:xfrm>
          <a:off x="0" y="0"/>
          <a:ext cx="0" cy="0"/>
          <a:chOff x="0" y="0"/>
          <a:chExt cx="0" cy="0"/>
        </a:xfrm>
      </p:grpSpPr>
      <p:sp>
        <p:nvSpPr>
          <p:cNvPr id="1048589" name="文本占位符 7"/>
          <p:cNvSpPr>
            <a:spLocks noGrp="1"/>
          </p:cNvSpPr>
          <p:nvPr>
            <p:ph type="body" sz="quarter" idx="10"/>
          </p:nvPr>
        </p:nvSpPr>
        <p:spPr>
          <a:xfrm>
            <a:off x="558270" y="262996"/>
            <a:ext cx="8585730" cy="609069"/>
          </a:xfrm>
          <a:prstGeom prst="rect">
            <a:avLst/>
          </a:prstGeom>
        </p:spPr>
        <p:txBody>
          <a:bodyPr/>
          <a:lstStyle>
            <a:lvl1pPr marL="0" indent="0">
              <a:lnSpc>
                <a:spcPct val="100000"/>
              </a:lnSpc>
              <a:buNone/>
              <a:defRPr sz="3200">
                <a:solidFill>
                  <a:schemeClr val="accent1"/>
                </a:solidFill>
                <a:latin typeface="思源宋体 CN Heavy" panose="02020900000000000000" pitchFamily="18" charset="-122"/>
                <a:ea typeface="思源宋体 CN Heavy" panose="02020900000000000000" pitchFamily="18" charset="-122"/>
              </a:defRPr>
            </a:lvl1pPr>
          </a:lstStyle>
          <a:p>
            <a:pPr lvl="0"/>
            <a:endParaRPr lang="zh-CN" altLang="en-US" dirty="0"/>
          </a:p>
        </p:txBody>
      </p:sp>
      <p:grpSp>
        <p:nvGrpSpPr>
          <p:cNvPr id="37" name="组合 10"/>
          <p:cNvGrpSpPr/>
          <p:nvPr userDrawn="1"/>
        </p:nvGrpSpPr>
        <p:grpSpPr>
          <a:xfrm>
            <a:off x="211667" y="364595"/>
            <a:ext cx="165045" cy="405871"/>
            <a:chOff x="211667" y="364596"/>
            <a:chExt cx="165045" cy="405871"/>
          </a:xfrm>
          <a:solidFill>
            <a:srgbClr val="256DB7"/>
          </a:solidFill>
        </p:grpSpPr>
        <p:sp>
          <p:nvSpPr>
            <p:cNvPr id="1048590" name="矩形 8"/>
            <p:cNvSpPr/>
            <p:nvPr userDrawn="1"/>
          </p:nvSpPr>
          <p:spPr>
            <a:xfrm>
              <a:off x="211667" y="364596"/>
              <a:ext cx="101600" cy="40587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1048591" name="矩形 9"/>
            <p:cNvSpPr/>
            <p:nvPr userDrawn="1"/>
          </p:nvSpPr>
          <p:spPr>
            <a:xfrm>
              <a:off x="330993" y="364596"/>
              <a:ext cx="45719" cy="40587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grpSp>
      <p:pic>
        <p:nvPicPr>
          <p:cNvPr id="2097153" name="同济土木图标"/>
          <p:cNvPicPr>
            <a:picLocks noChangeAspect="1"/>
          </p:cNvPicPr>
          <p:nvPr userDrawn="1"/>
        </p:nvPicPr>
        <p:blipFill>
          <a:blip r:embed="rId2" cstate="print"/>
          <a:srcRect r="55415" b="-8735"/>
          <a:stretch>
            <a:fillRect/>
          </a:stretch>
        </p:blipFill>
        <p:spPr>
          <a:xfrm>
            <a:off x="10147300" y="302895"/>
            <a:ext cx="1884680" cy="52959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25" name=""/>
        <p:cNvGrpSpPr/>
        <p:nvPr/>
      </p:nvGrpSpPr>
      <p:grpSpPr>
        <a:xfrm>
          <a:off x="0" y="0"/>
          <a:ext cx="0" cy="0"/>
          <a:chOff x="0" y="0"/>
          <a:chExt cx="0" cy="0"/>
        </a:xfrm>
      </p:grpSpPr>
      <p:sp>
        <p:nvSpPr>
          <p:cNvPr id="1048813" name="文本占位符 7"/>
          <p:cNvSpPr>
            <a:spLocks noGrp="1"/>
          </p:cNvSpPr>
          <p:nvPr>
            <p:ph type="body" sz="quarter" idx="10"/>
          </p:nvPr>
        </p:nvSpPr>
        <p:spPr>
          <a:xfrm>
            <a:off x="558270" y="262996"/>
            <a:ext cx="8585730" cy="609069"/>
          </a:xfrm>
          <a:prstGeom prst="rect">
            <a:avLst/>
          </a:prstGeom>
        </p:spPr>
        <p:txBody>
          <a:bodyPr/>
          <a:lstStyle>
            <a:lvl1pPr marL="0" indent="0">
              <a:lnSpc>
                <a:spcPct val="100000"/>
              </a:lnSpc>
              <a:buNone/>
              <a:defRPr sz="3200">
                <a:solidFill>
                  <a:schemeClr val="accent1"/>
                </a:solidFill>
                <a:latin typeface="思源宋体 CN Heavy" panose="02020900000000000000" pitchFamily="18" charset="-122"/>
                <a:ea typeface="思源宋体 CN Heavy" panose="02020900000000000000" pitchFamily="18" charset="-122"/>
              </a:defRPr>
            </a:lvl1pPr>
          </a:lstStyle>
          <a:p>
            <a:pPr lvl="0"/>
            <a:endParaRPr lang="zh-CN" altLang="en-US" dirty="0"/>
          </a:p>
        </p:txBody>
      </p:sp>
      <p:grpSp>
        <p:nvGrpSpPr>
          <p:cNvPr id="126" name="组合 10"/>
          <p:cNvGrpSpPr/>
          <p:nvPr userDrawn="1"/>
        </p:nvGrpSpPr>
        <p:grpSpPr>
          <a:xfrm>
            <a:off x="211667" y="364595"/>
            <a:ext cx="165045" cy="405871"/>
            <a:chOff x="211667" y="364596"/>
            <a:chExt cx="165045" cy="405871"/>
          </a:xfrm>
          <a:solidFill>
            <a:srgbClr val="256DB7"/>
          </a:solidFill>
        </p:grpSpPr>
        <p:sp>
          <p:nvSpPr>
            <p:cNvPr id="1048814" name="矩形 8"/>
            <p:cNvSpPr/>
            <p:nvPr userDrawn="1"/>
          </p:nvSpPr>
          <p:spPr>
            <a:xfrm>
              <a:off x="211667" y="364596"/>
              <a:ext cx="101600" cy="40587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1048815" name="矩形 9"/>
            <p:cNvSpPr/>
            <p:nvPr userDrawn="1"/>
          </p:nvSpPr>
          <p:spPr>
            <a:xfrm>
              <a:off x="330993" y="364596"/>
              <a:ext cx="45719" cy="40587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grpSp>
      <p:pic>
        <p:nvPicPr>
          <p:cNvPr id="2097170" name="同济土木图标"/>
          <p:cNvPicPr>
            <a:picLocks noChangeAspect="1"/>
          </p:cNvPicPr>
          <p:nvPr userDrawn="1"/>
        </p:nvPicPr>
        <p:blipFill>
          <a:blip r:embed="rId2" cstate="print"/>
          <a:srcRect r="55415" b="-8735"/>
          <a:stretch>
            <a:fillRect/>
          </a:stretch>
        </p:blipFill>
        <p:spPr>
          <a:xfrm>
            <a:off x="10147300" y="302895"/>
            <a:ext cx="1884680" cy="52959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25.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40.png"/><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image" Target="../media/image3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5" Type="http://schemas.openxmlformats.org/officeDocument/2006/relationships/notesSlide" Target="../notesSlides/notesSlide1.xml"/><Relationship Id="rId14" Type="http://schemas.openxmlformats.org/officeDocument/2006/relationships/slideLayout" Target="../slideLayouts/slideLayout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1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 Id="rId3" Type="http://schemas.openxmlformats.org/officeDocument/2006/relationships/tags" Target="../tags/tag16.xml"/><Relationship Id="rId2" Type="http://schemas.openxmlformats.org/officeDocument/2006/relationships/image" Target="../media/image6.png"/><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21.xml"/><Relationship Id="rId17" Type="http://schemas.openxmlformats.org/officeDocument/2006/relationships/slideLayout" Target="../slideLayouts/slideLayout3.xml"/><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23.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9" name=""/>
        <p:cNvGrpSpPr/>
        <p:nvPr/>
      </p:nvGrpSpPr>
      <p:grpSpPr>
        <a:xfrm>
          <a:off x="0" y="0"/>
          <a:ext cx="0" cy="0"/>
          <a:chOff x="0" y="0"/>
          <a:chExt cx="0" cy="0"/>
        </a:xfrm>
      </p:grpSpPr>
      <p:sp>
        <p:nvSpPr>
          <p:cNvPr id="1048576" name="矩形 1"/>
          <p:cNvSpPr/>
          <p:nvPr/>
        </p:nvSpPr>
        <p:spPr>
          <a:xfrm>
            <a:off x="1" y="0"/>
            <a:ext cx="12191997" cy="4405086"/>
          </a:xfrm>
          <a:prstGeom prst="rect">
            <a:avLst/>
          </a:prstGeom>
          <a:blipFill>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577" name="文本框 8"/>
          <p:cNvSpPr txBox="1"/>
          <p:nvPr/>
        </p:nvSpPr>
        <p:spPr>
          <a:xfrm>
            <a:off x="1791970" y="2202180"/>
            <a:ext cx="8667115" cy="2030095"/>
          </a:xfrm>
          <a:prstGeom prst="rect">
            <a:avLst/>
          </a:prstGeom>
          <a:noFill/>
        </p:spPr>
        <p:txBody>
          <a:bodyPr wrap="square">
            <a:noAutofit/>
          </a:bodyPr>
          <a:p>
            <a:pPr algn="ctr">
              <a:lnSpc>
                <a:spcPct val="123000"/>
              </a:lnSpc>
            </a:pPr>
            <a:r>
              <a:rPr lang="zh-CN" sz="6000" b="1" dirty="0">
                <a:solidFill>
                  <a:schemeClr val="bg1"/>
                </a:solidFill>
                <a:latin typeface="Times New Roman" panose="02020603050405020304" charset="0"/>
                <a:ea typeface="华文中宋" panose="02010600040101010101" charset="-122"/>
                <a:cs typeface="Times New Roman" panose="02020603050405020304" charset="0"/>
                <a:sym typeface="+mn-lt"/>
              </a:rPr>
              <a:t>点过程模型的研究与改进</a:t>
            </a:r>
            <a:endParaRPr lang="zh-CN" altLang="en-US" sz="6000" b="1" dirty="0">
              <a:solidFill>
                <a:schemeClr val="bg1"/>
              </a:solidFill>
              <a:latin typeface="Times New Roman" panose="02020603050405020304" charset="0"/>
              <a:ea typeface="华文中宋" panose="02010600040101010101" charset="-122"/>
              <a:cs typeface="Times New Roman" panose="02020603050405020304" charset="0"/>
              <a:sym typeface="+mn-lt"/>
            </a:endParaRPr>
          </a:p>
          <a:p>
            <a:pPr algn="ctr">
              <a:lnSpc>
                <a:spcPct val="123000"/>
              </a:lnSpc>
            </a:pPr>
            <a:r>
              <a:rPr lang="zh-CN" altLang="en-US" sz="4000" b="1" dirty="0">
                <a:solidFill>
                  <a:schemeClr val="bg1"/>
                </a:solidFill>
                <a:latin typeface="Times New Roman" panose="02020603050405020304" charset="0"/>
                <a:ea typeface="华文中宋" panose="02010600040101010101" charset="-122"/>
                <a:cs typeface="Times New Roman" panose="02020603050405020304" charset="0"/>
                <a:sym typeface="+mn-lt"/>
              </a:rPr>
              <a:t>第八组</a:t>
            </a:r>
            <a:r>
              <a:rPr lang="en-US" altLang="zh-CN" sz="4000" b="1" dirty="0">
                <a:solidFill>
                  <a:schemeClr val="bg1"/>
                </a:solidFill>
                <a:latin typeface="Times New Roman" panose="02020603050405020304" charset="0"/>
                <a:ea typeface="华文中宋" panose="02010600040101010101" charset="-122"/>
                <a:cs typeface="Times New Roman" panose="02020603050405020304" charset="0"/>
                <a:sym typeface="+mn-lt"/>
              </a:rPr>
              <a:t> </a:t>
            </a:r>
            <a:r>
              <a:rPr lang="zh-CN" altLang="en-US" sz="4000" b="1" dirty="0">
                <a:solidFill>
                  <a:schemeClr val="bg1"/>
                </a:solidFill>
                <a:latin typeface="Times New Roman" panose="02020603050405020304" charset="0"/>
                <a:ea typeface="华文中宋" panose="02010600040101010101" charset="-122"/>
                <a:cs typeface="Times New Roman" panose="02020603050405020304" charset="0"/>
                <a:sym typeface="+mn-lt"/>
              </a:rPr>
              <a:t>机器学习期末项目展示</a:t>
            </a:r>
            <a:endParaRPr lang="zh-CN" altLang="en-US" sz="4000" b="1" dirty="0">
              <a:solidFill>
                <a:schemeClr val="bg1"/>
              </a:solidFill>
              <a:latin typeface="Times New Roman" panose="02020603050405020304" charset="0"/>
              <a:ea typeface="华文中宋" panose="02010600040101010101" charset="-122"/>
              <a:cs typeface="Times New Roman" panose="02020603050405020304" charset="0"/>
              <a:sym typeface="+mn-lt"/>
            </a:endParaRPr>
          </a:p>
        </p:txBody>
      </p:sp>
      <p:pic>
        <p:nvPicPr>
          <p:cNvPr id="2097152" name="图片 3" descr="同济大学"/>
          <p:cNvPicPr>
            <a:picLocks noChangeAspect="1"/>
          </p:cNvPicPr>
          <p:nvPr/>
        </p:nvPicPr>
        <p:blipFill>
          <a:blip r:embed="rId2"/>
          <a:stretch>
            <a:fillRect/>
          </a:stretch>
        </p:blipFill>
        <p:spPr>
          <a:xfrm>
            <a:off x="5205095" y="283210"/>
            <a:ext cx="1841091" cy="1861200"/>
          </a:xfrm>
          <a:prstGeom prst="rect">
            <a:avLst/>
          </a:prstGeom>
        </p:spPr>
      </p:pic>
      <p:sp>
        <p:nvSpPr>
          <p:cNvPr id="4" name="文本框 15"/>
          <p:cNvSpPr txBox="1"/>
          <p:nvPr/>
        </p:nvSpPr>
        <p:spPr>
          <a:xfrm>
            <a:off x="3750945" y="4588510"/>
            <a:ext cx="4689475" cy="1692910"/>
          </a:xfrm>
          <a:prstGeom prst="rect">
            <a:avLst/>
          </a:prstGeom>
          <a:noFill/>
        </p:spPr>
        <p:txBody>
          <a:bodyPr wrap="square" rtlCol="0" anchor="t">
            <a:noAutofit/>
          </a:bodyPr>
          <a:p>
            <a:pPr indent="0" algn="ctr" fontAlgn="auto">
              <a:lnSpc>
                <a:spcPct val="120000"/>
              </a:lnSpc>
            </a:pPr>
            <a:r>
              <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rPr>
              <a:t>指导老师</a:t>
            </a:r>
            <a:r>
              <a:rPr lang="en-US" altLang="zh-CN" sz="2200" b="1" spc="150" dirty="0">
                <a:solidFill>
                  <a:srgbClr val="0070C0"/>
                </a:solidFill>
                <a:latin typeface="Times New Roman" panose="02020603050405020304" charset="0"/>
                <a:ea typeface="华文中宋" panose="02010600040101010101" charset="-122"/>
                <a:cs typeface="Times New Roman" panose="02020603050405020304" charset="0"/>
                <a:sym typeface="+mn-ea"/>
              </a:rPr>
              <a:t>: </a:t>
            </a:r>
            <a:r>
              <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rPr>
              <a:t>梁爽</a:t>
            </a:r>
            <a:endPar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20000"/>
              </a:lnSpc>
            </a:pPr>
            <a:r>
              <a:rPr lang="en-US" altLang="zh-CN" sz="2200" b="1" spc="150" dirty="0">
                <a:solidFill>
                  <a:srgbClr val="0070C0"/>
                </a:solidFill>
                <a:latin typeface="Times New Roman" panose="02020603050405020304" charset="0"/>
                <a:ea typeface="华文中宋" panose="02010600040101010101" charset="-122"/>
                <a:cs typeface="Times New Roman" panose="02020603050405020304" charset="0"/>
                <a:sym typeface="+mn-ea"/>
              </a:rPr>
              <a:t>2253744 </a:t>
            </a:r>
            <a:r>
              <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rPr>
              <a:t>林觉凯</a:t>
            </a:r>
            <a:endPar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20000"/>
              </a:lnSpc>
            </a:pPr>
            <a:r>
              <a:rPr lang="en-US" altLang="zh-CN" sz="2200" b="1" spc="150" dirty="0">
                <a:solidFill>
                  <a:srgbClr val="0070C0"/>
                </a:solidFill>
                <a:latin typeface="Times New Roman" panose="02020603050405020304" charset="0"/>
                <a:ea typeface="华文中宋" panose="02010600040101010101" charset="-122"/>
                <a:cs typeface="Times New Roman" panose="02020603050405020304" charset="0"/>
                <a:sym typeface="+mn-ea"/>
              </a:rPr>
              <a:t>2253215 </a:t>
            </a:r>
            <a:r>
              <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rPr>
              <a:t>刘垚</a:t>
            </a:r>
            <a:endPar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20000"/>
              </a:lnSpc>
            </a:pPr>
            <a:r>
              <a:rPr lang="en-US" altLang="zh-CN" sz="2200" b="1" spc="150" dirty="0">
                <a:solidFill>
                  <a:srgbClr val="0070C0"/>
                </a:solidFill>
                <a:latin typeface="Times New Roman" panose="02020603050405020304" charset="0"/>
                <a:ea typeface="华文中宋" panose="02010600040101010101" charset="-122"/>
                <a:cs typeface="Times New Roman" panose="02020603050405020304" charset="0"/>
                <a:sym typeface="+mn-ea"/>
              </a:rPr>
              <a:t>2250397 </a:t>
            </a:r>
            <a:r>
              <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rPr>
              <a:t>秦成</a:t>
            </a:r>
            <a:endPar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20000"/>
              </a:lnSpc>
            </a:pPr>
            <a:endPar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endParaRPr>
          </a:p>
          <a:p>
            <a:pPr indent="0" algn="ctr" fontAlgn="auto">
              <a:lnSpc>
                <a:spcPct val="120000"/>
              </a:lnSpc>
            </a:pPr>
            <a:endParaRPr lang="zh-CN" altLang="en-US" sz="2200" b="1" spc="150" dirty="0">
              <a:solidFill>
                <a:srgbClr val="0070C0"/>
              </a:solidFill>
              <a:latin typeface="Times New Roman" panose="02020603050405020304" charset="0"/>
              <a:ea typeface="华文中宋" panose="02010600040101010101" charset="-122"/>
              <a:cs typeface="Times New Roman" panose="02020603050405020304" charset="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p:txBody>
          <a:bodyPr/>
          <a:lstStyle/>
          <a:p>
            <a:pPr algn="l">
              <a:spcBef>
                <a:spcPts val="600"/>
              </a:spcBef>
              <a:spcAft>
                <a:spcPts val="600"/>
              </a:spcAft>
              <a:buClrTx/>
              <a:buSzTx/>
              <a:buFontTx/>
            </a:pPr>
            <a:r>
              <a:rPr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实验结果分析</a:t>
            </a:r>
            <a:endParaRPr b="1" dirty="0">
              <a:solidFill>
                <a:srgbClr val="256DB7"/>
              </a:solidFill>
              <a:effectLst/>
              <a:latin typeface="Times New Roman" panose="02020603050405020304" charset="0"/>
              <a:ea typeface="华文中宋" panose="02010600040101010101" charset="-122"/>
              <a:cs typeface="Times New Roman" panose="02020603050405020304" charset="0"/>
              <a:sym typeface="+mn-ea"/>
            </a:endParaRPr>
          </a:p>
        </p:txBody>
      </p:sp>
      <p:cxnSp>
        <p:nvCxnSpPr>
          <p:cNvPr id="3145731" name="直接连接符 39"/>
          <p:cNvCxnSpPr/>
          <p:nvPr/>
        </p:nvCxnSpPr>
        <p:spPr>
          <a:xfrm>
            <a:off x="4258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grpSp>
        <p:nvGrpSpPr>
          <p:cNvPr id="12" name="组合 40"/>
          <p:cNvGrpSpPr/>
          <p:nvPr/>
        </p:nvGrpSpPr>
        <p:grpSpPr>
          <a:xfrm rot="0">
            <a:off x="0" y="6509385"/>
            <a:ext cx="4146550" cy="348615"/>
            <a:chOff x="1106706" y="-924266"/>
            <a:chExt cx="2146014" cy="298858"/>
          </a:xfrm>
          <a:solidFill>
            <a:schemeClr val="tx2">
              <a:lumMod val="60000"/>
              <a:lumOff val="40000"/>
            </a:schemeClr>
          </a:solidFill>
        </p:grpSpPr>
        <p:sp>
          <p:nvSpPr>
            <p:cNvPr id="2" name="矩形 43"/>
            <p:cNvSpPr/>
            <p:nvPr/>
          </p:nvSpPr>
          <p:spPr>
            <a:xfrm>
              <a:off x="1106706" y="-924266"/>
              <a:ext cx="967605"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3" name="矩形 44"/>
            <p:cNvSpPr/>
            <p:nvPr/>
          </p:nvSpPr>
          <p:spPr>
            <a:xfrm>
              <a:off x="2073891" y="-924266"/>
              <a:ext cx="1178829"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17" name="矩形 44"/>
          <p:cNvSpPr/>
          <p:nvPr/>
        </p:nvSpPr>
        <p:spPr>
          <a:xfrm>
            <a:off x="4146550" y="6508750"/>
            <a:ext cx="220472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4" name="矩形 44"/>
          <p:cNvSpPr/>
          <p:nvPr/>
        </p:nvSpPr>
        <p:spPr>
          <a:xfrm>
            <a:off x="6350635" y="6508750"/>
            <a:ext cx="225933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6" name="矩形 44"/>
          <p:cNvSpPr/>
          <p:nvPr/>
        </p:nvSpPr>
        <p:spPr>
          <a:xfrm>
            <a:off x="8609965" y="6508750"/>
            <a:ext cx="1564005" cy="348615"/>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7" name="矩形 44"/>
          <p:cNvSpPr/>
          <p:nvPr/>
        </p:nvSpPr>
        <p:spPr>
          <a:xfrm>
            <a:off x="10173335" y="6508750"/>
            <a:ext cx="201866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5" name="矩形: 圆角 15"/>
          <p:cNvSpPr/>
          <p:nvPr>
            <p:custDataLst>
              <p:tags r:id="rId1"/>
            </p:custDataLst>
          </p:nvPr>
        </p:nvSpPr>
        <p:spPr>
          <a:xfrm>
            <a:off x="219075" y="1059815"/>
            <a:ext cx="11799570" cy="533971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pic>
        <p:nvPicPr>
          <p:cNvPr id="8" name="图片 7"/>
          <p:cNvPicPr>
            <a:picLocks noChangeAspect="1"/>
          </p:cNvPicPr>
          <p:nvPr/>
        </p:nvPicPr>
        <p:blipFill>
          <a:blip r:embed="rId2"/>
          <a:stretch>
            <a:fillRect/>
          </a:stretch>
        </p:blipFill>
        <p:spPr>
          <a:xfrm>
            <a:off x="426085" y="1252855"/>
            <a:ext cx="6401435" cy="4951095"/>
          </a:xfrm>
          <a:prstGeom prst="rect">
            <a:avLst/>
          </a:prstGeom>
          <a:ln>
            <a:solidFill>
              <a:srgbClr val="256DB7"/>
            </a:solidFill>
          </a:ln>
        </p:spPr>
      </p:pic>
      <p:pic>
        <p:nvPicPr>
          <p:cNvPr id="11" name="图片 10" descr="Graph (1)"/>
          <p:cNvPicPr>
            <a:picLocks noChangeAspect="1"/>
          </p:cNvPicPr>
          <p:nvPr/>
        </p:nvPicPr>
        <p:blipFill>
          <a:blip r:embed="rId3"/>
          <a:stretch>
            <a:fillRect/>
          </a:stretch>
        </p:blipFill>
        <p:spPr>
          <a:xfrm>
            <a:off x="7149465" y="3739515"/>
            <a:ext cx="3937635" cy="1471930"/>
          </a:xfrm>
          <a:prstGeom prst="rect">
            <a:avLst/>
          </a:prstGeom>
          <a:ln>
            <a:solidFill>
              <a:srgbClr val="256DB7"/>
            </a:solidFill>
          </a:ln>
        </p:spPr>
      </p:pic>
      <p:sp>
        <p:nvSpPr>
          <p:cNvPr id="13" name="文本框 12"/>
          <p:cNvSpPr txBox="1"/>
          <p:nvPr/>
        </p:nvSpPr>
        <p:spPr>
          <a:xfrm>
            <a:off x="6971030" y="1252855"/>
            <a:ext cx="515620" cy="398780"/>
          </a:xfrm>
          <a:prstGeom prst="rect">
            <a:avLst/>
          </a:prstGeom>
          <a:noFill/>
        </p:spPr>
        <p:txBody>
          <a:bodyPr wrap="square" rtlCol="0">
            <a:spAutoFit/>
          </a:bodyPr>
          <a:p>
            <a:pPr algn="just"/>
            <a:r>
              <a:rPr lang="zh-CN" altLang="en-US" sz="2000">
                <a:solidFill>
                  <a:srgbClr val="0070C0"/>
                </a:solidFill>
                <a:latin typeface="Times New Roman" panose="02020603050405020304" charset="0"/>
                <a:cs typeface="Times New Roman" panose="02020603050405020304" charset="0"/>
                <a:sym typeface="+mn-ea"/>
              </a:rPr>
              <a:t>📌</a:t>
            </a:r>
            <a:r>
              <a:rPr lang="en-US" altLang="zh-CN" sz="1600">
                <a:solidFill>
                  <a:srgbClr val="0070C0"/>
                </a:solidFill>
                <a:latin typeface="Times New Roman" panose="02020603050405020304" charset="0"/>
                <a:cs typeface="Times New Roman" panose="02020603050405020304" charset="0"/>
                <a:sym typeface="+mn-ea"/>
              </a:rPr>
              <a:t> </a:t>
            </a:r>
            <a:endParaRPr lang="en-US" altLang="zh-CN" sz="1600">
              <a:solidFill>
                <a:srgbClr val="0070C0"/>
              </a:solidFill>
              <a:latin typeface="Times New Roman" panose="02020603050405020304" charset="0"/>
              <a:cs typeface="Times New Roman" panose="02020603050405020304" charset="0"/>
              <a:sym typeface="+mn-ea"/>
            </a:endParaRPr>
          </a:p>
        </p:txBody>
      </p:sp>
      <p:sp>
        <p:nvSpPr>
          <p:cNvPr id="14" name="文本框 13"/>
          <p:cNvSpPr txBox="1"/>
          <p:nvPr/>
        </p:nvSpPr>
        <p:spPr>
          <a:xfrm>
            <a:off x="7348220" y="1265555"/>
            <a:ext cx="1631315" cy="368300"/>
          </a:xfrm>
          <a:prstGeom prst="rect">
            <a:avLst/>
          </a:prstGeom>
        </p:spPr>
        <p:txBody>
          <a:bodyPr wrap="square">
            <a:spAutoFit/>
          </a:bodyPr>
          <a:p>
            <a:r>
              <a:rPr lang="zh-CN" altLang="en-US" b="1">
                <a:solidFill>
                  <a:srgbClr val="0070C0"/>
                </a:solidFill>
                <a:latin typeface="华文中宋" panose="02010600040101010101" charset="-122"/>
                <a:ea typeface="华文中宋" panose="02010600040101010101" charset="-122"/>
                <a:cs typeface="华文中宋" panose="02010600040101010101" charset="-122"/>
              </a:rPr>
              <a:t>规则的正确性</a:t>
            </a:r>
            <a:endParaRPr lang="zh-CN" altLang="en-US" b="1">
              <a:solidFill>
                <a:srgbClr val="0070C0"/>
              </a:solidFill>
              <a:latin typeface="华文中宋" panose="02010600040101010101" charset="-122"/>
              <a:ea typeface="华文中宋" panose="02010600040101010101" charset="-122"/>
              <a:cs typeface="华文中宋" panose="02010600040101010101" charset="-122"/>
            </a:endParaRPr>
          </a:p>
        </p:txBody>
      </p:sp>
      <p:pic>
        <p:nvPicPr>
          <p:cNvPr id="19" name="图片 18" descr="推荐"/>
          <p:cNvPicPr>
            <a:picLocks noChangeAspect="1"/>
          </p:cNvPicPr>
          <p:nvPr/>
        </p:nvPicPr>
        <p:blipFill>
          <a:blip r:embed="rId4"/>
          <a:stretch>
            <a:fillRect/>
          </a:stretch>
        </p:blipFill>
        <p:spPr>
          <a:xfrm>
            <a:off x="8979535" y="1214755"/>
            <a:ext cx="374015" cy="374015"/>
          </a:xfrm>
          <a:prstGeom prst="rect">
            <a:avLst/>
          </a:prstGeom>
        </p:spPr>
      </p:pic>
      <p:sp>
        <p:nvSpPr>
          <p:cNvPr id="21" name="文本框 20"/>
          <p:cNvSpPr txBox="1"/>
          <p:nvPr/>
        </p:nvSpPr>
        <p:spPr>
          <a:xfrm>
            <a:off x="9396730" y="1265555"/>
            <a:ext cx="1058545" cy="337185"/>
          </a:xfrm>
          <a:prstGeom prst="rect">
            <a:avLst/>
          </a:prstGeom>
        </p:spPr>
        <p:txBody>
          <a:bodyPr wrap="square">
            <a:spAutoFit/>
          </a:bodyPr>
          <a:p>
            <a:r>
              <a:rPr lang="en-US" altLang="zh-CN" sz="1600">
                <a:solidFill>
                  <a:schemeClr val="tx1"/>
                </a:solidFill>
                <a:latin typeface="Times New Roman" panose="02020603050405020304" charset="0"/>
                <a:ea typeface="华文中宋" panose="02010600040101010101" charset="-122"/>
                <a:cs typeface="Times New Roman" panose="02020603050405020304" charset="0"/>
              </a:rPr>
              <a:t>Acc</a:t>
            </a:r>
            <a:r>
              <a:rPr lang="zh-CN" altLang="en-US" sz="1600">
                <a:solidFill>
                  <a:schemeClr val="tx1"/>
                </a:solidFill>
                <a:latin typeface="Times New Roman" panose="02020603050405020304" charset="0"/>
                <a:ea typeface="华文中宋" panose="02010600040101010101" charset="-122"/>
                <a:cs typeface="Times New Roman" panose="02020603050405020304" charset="0"/>
              </a:rPr>
              <a:t>最高</a:t>
            </a:r>
            <a:endParaRPr lang="zh-CN" altLang="en-US" sz="1600">
              <a:solidFill>
                <a:schemeClr val="tx1"/>
              </a:solidFill>
              <a:latin typeface="Times New Roman" panose="02020603050405020304" charset="0"/>
              <a:ea typeface="华文中宋" panose="02010600040101010101" charset="-122"/>
              <a:cs typeface="Times New Roman" panose="02020603050405020304" charset="0"/>
            </a:endParaRPr>
          </a:p>
        </p:txBody>
      </p:sp>
      <p:sp>
        <p:nvSpPr>
          <p:cNvPr id="23" name="文本框 22"/>
          <p:cNvSpPr txBox="1"/>
          <p:nvPr/>
        </p:nvSpPr>
        <p:spPr>
          <a:xfrm>
            <a:off x="6971030" y="1748155"/>
            <a:ext cx="515620" cy="398780"/>
          </a:xfrm>
          <a:prstGeom prst="rect">
            <a:avLst/>
          </a:prstGeom>
          <a:noFill/>
        </p:spPr>
        <p:txBody>
          <a:bodyPr wrap="square" rtlCol="0">
            <a:spAutoFit/>
          </a:bodyPr>
          <a:p>
            <a:pPr algn="just"/>
            <a:r>
              <a:rPr lang="zh-CN" altLang="en-US" sz="2000">
                <a:solidFill>
                  <a:srgbClr val="0070C0"/>
                </a:solidFill>
                <a:latin typeface="Times New Roman" panose="02020603050405020304" charset="0"/>
                <a:cs typeface="Times New Roman" panose="02020603050405020304" charset="0"/>
                <a:sym typeface="+mn-ea"/>
              </a:rPr>
              <a:t>📌</a:t>
            </a:r>
            <a:r>
              <a:rPr lang="en-US" altLang="zh-CN" sz="1600">
                <a:solidFill>
                  <a:srgbClr val="0070C0"/>
                </a:solidFill>
                <a:latin typeface="Times New Roman" panose="02020603050405020304" charset="0"/>
                <a:cs typeface="Times New Roman" panose="02020603050405020304" charset="0"/>
                <a:sym typeface="+mn-ea"/>
              </a:rPr>
              <a:t> </a:t>
            </a:r>
            <a:endParaRPr lang="en-US" altLang="zh-CN" sz="1600">
              <a:solidFill>
                <a:srgbClr val="0070C0"/>
              </a:solidFill>
              <a:latin typeface="Times New Roman" panose="02020603050405020304" charset="0"/>
              <a:cs typeface="Times New Roman" panose="02020603050405020304" charset="0"/>
              <a:sym typeface="+mn-ea"/>
            </a:endParaRPr>
          </a:p>
        </p:txBody>
      </p:sp>
      <p:sp>
        <p:nvSpPr>
          <p:cNvPr id="24" name="文本框 23"/>
          <p:cNvSpPr txBox="1"/>
          <p:nvPr/>
        </p:nvSpPr>
        <p:spPr>
          <a:xfrm>
            <a:off x="7348220" y="1760855"/>
            <a:ext cx="2048510" cy="368300"/>
          </a:xfrm>
          <a:prstGeom prst="rect">
            <a:avLst/>
          </a:prstGeom>
        </p:spPr>
        <p:txBody>
          <a:bodyPr wrap="square">
            <a:spAutoFit/>
          </a:bodyPr>
          <a:p>
            <a:r>
              <a:rPr lang="zh-CN" altLang="en-US" b="1">
                <a:solidFill>
                  <a:srgbClr val="0070C0"/>
                </a:solidFill>
                <a:latin typeface="华文中宋" panose="02010600040101010101" charset="-122"/>
                <a:ea typeface="华文中宋" panose="02010600040101010101" charset="-122"/>
                <a:cs typeface="华文中宋" panose="02010600040101010101" charset="-122"/>
              </a:rPr>
              <a:t>规则的表达能力</a:t>
            </a:r>
            <a:endParaRPr lang="zh-CN" altLang="en-US" b="1">
              <a:solidFill>
                <a:srgbClr val="0070C0"/>
              </a:solidFill>
              <a:latin typeface="华文中宋" panose="02010600040101010101" charset="-122"/>
              <a:ea typeface="华文中宋" panose="02010600040101010101" charset="-122"/>
              <a:cs typeface="华文中宋" panose="02010600040101010101" charset="-122"/>
            </a:endParaRPr>
          </a:p>
        </p:txBody>
      </p:sp>
      <p:sp>
        <p:nvSpPr>
          <p:cNvPr id="25" name="文本框 24"/>
          <p:cNvSpPr txBox="1"/>
          <p:nvPr/>
        </p:nvSpPr>
        <p:spPr>
          <a:xfrm>
            <a:off x="7190740" y="2167890"/>
            <a:ext cx="4514215" cy="1055370"/>
          </a:xfrm>
          <a:prstGeom prst="rect">
            <a:avLst/>
          </a:prstGeom>
          <a:ln>
            <a:solidFill>
              <a:srgbClr val="256DB7"/>
            </a:solidFill>
          </a:ln>
        </p:spPr>
        <p:txBody>
          <a:bodyPr wrap="square">
            <a:spAutoFit/>
          </a:bodyPr>
          <a:p>
            <a:pPr indent="0" fontAlgn="auto">
              <a:lnSpc>
                <a:spcPts val="1880"/>
              </a:lnSpc>
            </a:pPr>
            <a:r>
              <a:rPr lang="en-US" altLang="zh-CN" sz="1400">
                <a:solidFill>
                  <a:srgbClr val="000000"/>
                </a:solidFill>
                <a:latin typeface="Times New Roman" panose="02020603050405020304" charset="0"/>
                <a:ea typeface="华文中宋" panose="02010600040101010101" charset="-122"/>
                <a:cs typeface="Times New Roman" panose="02020603050405020304" charset="0"/>
              </a:rPr>
              <a:t>TELLER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和 </a:t>
            </a:r>
            <a:r>
              <a:rPr lang="en-US" altLang="zh-CN" sz="1400">
                <a:solidFill>
                  <a:srgbClr val="000000"/>
                </a:solidFill>
                <a:latin typeface="Times New Roman" panose="02020603050405020304" charset="0"/>
                <a:ea typeface="华文中宋" panose="02010600040101010101" charset="-122"/>
                <a:cs typeface="Times New Roman" panose="02020603050405020304" charset="0"/>
              </a:rPr>
              <a:t>CLNN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主要依赖于</a:t>
            </a:r>
            <a:r>
              <a:rPr lang="zh-CN" altLang="en-US" sz="1400" b="1">
                <a:solidFill>
                  <a:srgbClr val="000000"/>
                </a:solidFill>
                <a:latin typeface="Times New Roman" panose="02020603050405020304" charset="0"/>
                <a:ea typeface="华文中宋" panose="02010600040101010101" charset="-122"/>
                <a:cs typeface="Times New Roman" panose="02020603050405020304" charset="0"/>
              </a:rPr>
              <a:t>简单变量</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，仅挖掘出数量有限的规则；CLUSTER 虽在规则形式上更灵活，但对数据噪声敏感，因此较难提取出医学上准确的关键指标。我们改进后的模型能够识别出</a:t>
            </a:r>
            <a:r>
              <a:rPr lang="zh-CN" altLang="en-US" sz="1400" b="1">
                <a:solidFill>
                  <a:srgbClr val="000000"/>
                </a:solidFill>
                <a:latin typeface="Times New Roman" panose="02020603050405020304" charset="0"/>
                <a:ea typeface="华文中宋" panose="02010600040101010101" charset="-122"/>
                <a:cs typeface="Times New Roman" panose="02020603050405020304" charset="0"/>
              </a:rPr>
              <a:t>具有临床意义的复杂规则。</a:t>
            </a:r>
            <a:endParaRPr lang="zh-CN" altLang="en-US" sz="1400" b="1">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27" name="文本框 26"/>
          <p:cNvSpPr txBox="1"/>
          <p:nvPr/>
        </p:nvSpPr>
        <p:spPr>
          <a:xfrm>
            <a:off x="6948805" y="3301365"/>
            <a:ext cx="515620" cy="398780"/>
          </a:xfrm>
          <a:prstGeom prst="rect">
            <a:avLst/>
          </a:prstGeom>
          <a:noFill/>
        </p:spPr>
        <p:txBody>
          <a:bodyPr wrap="square" rtlCol="0">
            <a:spAutoFit/>
          </a:bodyPr>
          <a:p>
            <a:pPr algn="just"/>
            <a:r>
              <a:rPr lang="zh-CN" altLang="en-US" sz="2000">
                <a:solidFill>
                  <a:srgbClr val="0070C0"/>
                </a:solidFill>
                <a:latin typeface="Times New Roman" panose="02020603050405020304" charset="0"/>
                <a:cs typeface="Times New Roman" panose="02020603050405020304" charset="0"/>
                <a:sym typeface="+mn-ea"/>
              </a:rPr>
              <a:t>📌</a:t>
            </a:r>
            <a:r>
              <a:rPr lang="en-US" altLang="zh-CN" sz="1600">
                <a:solidFill>
                  <a:srgbClr val="0070C0"/>
                </a:solidFill>
                <a:latin typeface="Times New Roman" panose="02020603050405020304" charset="0"/>
                <a:cs typeface="Times New Roman" panose="02020603050405020304" charset="0"/>
                <a:sym typeface="+mn-ea"/>
              </a:rPr>
              <a:t> </a:t>
            </a:r>
            <a:endParaRPr lang="en-US" altLang="zh-CN" sz="1600">
              <a:solidFill>
                <a:srgbClr val="0070C0"/>
              </a:solidFill>
              <a:latin typeface="Times New Roman" panose="02020603050405020304" charset="0"/>
              <a:cs typeface="Times New Roman" panose="02020603050405020304" charset="0"/>
              <a:sym typeface="+mn-ea"/>
            </a:endParaRPr>
          </a:p>
        </p:txBody>
      </p:sp>
      <p:sp>
        <p:nvSpPr>
          <p:cNvPr id="29" name="文本框 28"/>
          <p:cNvSpPr txBox="1"/>
          <p:nvPr/>
        </p:nvSpPr>
        <p:spPr>
          <a:xfrm>
            <a:off x="7325995" y="3314065"/>
            <a:ext cx="2048510" cy="368300"/>
          </a:xfrm>
          <a:prstGeom prst="rect">
            <a:avLst/>
          </a:prstGeom>
        </p:spPr>
        <p:txBody>
          <a:bodyPr wrap="square">
            <a:spAutoFit/>
          </a:bodyPr>
          <a:p>
            <a:r>
              <a:rPr lang="zh-CN" altLang="en-US" b="1">
                <a:solidFill>
                  <a:srgbClr val="0070C0"/>
                </a:solidFill>
                <a:latin typeface="华文中宋" panose="02010600040101010101" charset="-122"/>
                <a:ea typeface="华文中宋" panose="02010600040101010101" charset="-122"/>
                <a:cs typeface="华文中宋" panose="02010600040101010101" charset="-122"/>
              </a:rPr>
              <a:t>规则的分布分析</a:t>
            </a:r>
            <a:endParaRPr lang="zh-CN" altLang="en-US" b="1">
              <a:solidFill>
                <a:srgbClr val="0070C0"/>
              </a:solidFill>
              <a:latin typeface="华文中宋" panose="02010600040101010101" charset="-122"/>
              <a:ea typeface="华文中宋" panose="02010600040101010101" charset="-122"/>
              <a:cs typeface="华文中宋" panose="02010600040101010101" charset="-122"/>
            </a:endParaRPr>
          </a:p>
        </p:txBody>
      </p:sp>
      <p:sp>
        <p:nvSpPr>
          <p:cNvPr id="30" name="文本框 29"/>
          <p:cNvSpPr txBox="1"/>
          <p:nvPr/>
        </p:nvSpPr>
        <p:spPr>
          <a:xfrm>
            <a:off x="11142980" y="3802380"/>
            <a:ext cx="679450" cy="1322070"/>
          </a:xfrm>
          <a:prstGeom prst="rect">
            <a:avLst/>
          </a:prstGeom>
        </p:spPr>
        <p:txBody>
          <a:bodyPr wrap="square">
            <a:spAutoFit/>
          </a:bodyPr>
          <a:p>
            <a:r>
              <a:rPr sz="1600" b="1">
                <a:solidFill>
                  <a:schemeClr val="tx1"/>
                </a:solidFill>
                <a:latin typeface="Times New Roman" panose="02020603050405020304" charset="0"/>
                <a:ea typeface="华文中宋" panose="02010600040101010101" charset="-122"/>
                <a:cs typeface="Times New Roman" panose="02020603050405020304" charset="0"/>
              </a:rPr>
              <a:t>影响</a:t>
            </a:r>
            <a:r>
              <a:rPr lang="zh-CN" sz="1600" b="1">
                <a:solidFill>
                  <a:schemeClr val="tx1"/>
                </a:solidFill>
                <a:latin typeface="Times New Roman" panose="02020603050405020304" charset="0"/>
                <a:ea typeface="华文中宋" panose="02010600040101010101" charset="-122"/>
                <a:cs typeface="Times New Roman" panose="02020603050405020304" charset="0"/>
              </a:rPr>
              <a:t>冠心病</a:t>
            </a:r>
            <a:r>
              <a:rPr sz="1600" b="1">
                <a:solidFill>
                  <a:schemeClr val="tx1"/>
                </a:solidFill>
                <a:latin typeface="Times New Roman" panose="02020603050405020304" charset="0"/>
                <a:ea typeface="华文中宋" panose="02010600040101010101" charset="-122"/>
                <a:cs typeface="Times New Roman" panose="02020603050405020304" charset="0"/>
              </a:rPr>
              <a:t>的层级关系</a:t>
            </a:r>
            <a:endParaRPr sz="1600" b="1">
              <a:solidFill>
                <a:schemeClr val="tx1"/>
              </a:solidFill>
              <a:latin typeface="Times New Roman" panose="02020603050405020304" charset="0"/>
              <a:ea typeface="华文中宋" panose="02010600040101010101" charset="-122"/>
              <a:cs typeface="Times New Roman" panose="02020603050405020304" charset="0"/>
            </a:endParaRPr>
          </a:p>
        </p:txBody>
      </p:sp>
      <p:sp>
        <p:nvSpPr>
          <p:cNvPr id="31" name="文本框 30"/>
          <p:cNvSpPr txBox="1"/>
          <p:nvPr/>
        </p:nvSpPr>
        <p:spPr>
          <a:xfrm>
            <a:off x="7950200" y="5344795"/>
            <a:ext cx="3754755" cy="737235"/>
          </a:xfrm>
          <a:prstGeom prst="rect">
            <a:avLst/>
          </a:prstGeom>
          <a:ln>
            <a:solidFill>
              <a:srgbClr val="256DB7"/>
            </a:solidFill>
          </a:ln>
        </p:spPr>
        <p:txBody>
          <a:bodyPr wrap="square">
            <a:spAutoFit/>
          </a:bodyPr>
          <a:p>
            <a:r>
              <a:rPr lang="zh-CN" altLang="en-US" sz="1400">
                <a:solidFill>
                  <a:srgbClr val="000000"/>
                </a:solidFill>
                <a:latin typeface="华文中宋" panose="02010600040101010101" charset="-122"/>
                <a:ea typeface="华文中宋" panose="02010600040101010101" charset="-122"/>
                <a:cs typeface="华文中宋" panose="02010600040101010101" charset="-122"/>
              </a:rPr>
              <a:t>实验结果表明，我们改进后的模型能够挖掘出</a:t>
            </a:r>
            <a:r>
              <a:rPr lang="zh-CN" altLang="en-US" sz="1400" b="1">
                <a:solidFill>
                  <a:srgbClr val="000000"/>
                </a:solidFill>
                <a:latin typeface="华文中宋" panose="02010600040101010101" charset="-122"/>
                <a:ea typeface="华文中宋" panose="02010600040101010101" charset="-122"/>
                <a:cs typeface="华文中宋" panose="02010600040101010101" charset="-122"/>
              </a:rPr>
              <a:t>最多的直接规则</a:t>
            </a:r>
            <a:r>
              <a:rPr lang="zh-CN" altLang="en-US" sz="1400">
                <a:solidFill>
                  <a:srgbClr val="000000"/>
                </a:solidFill>
                <a:latin typeface="华文中宋" panose="02010600040101010101" charset="-122"/>
                <a:ea typeface="华文中宋" panose="02010600040101010101" charset="-122"/>
                <a:cs typeface="华文中宋" panose="02010600040101010101" charset="-122"/>
              </a:rPr>
              <a:t>；同时，我们改进后的模型</a:t>
            </a:r>
            <a:r>
              <a:rPr lang="zh-CN" altLang="en-US" sz="1400" b="1">
                <a:solidFill>
                  <a:srgbClr val="000000"/>
                </a:solidFill>
                <a:latin typeface="华文中宋" panose="02010600040101010101" charset="-122"/>
                <a:ea typeface="华文中宋" panose="02010600040101010101" charset="-122"/>
                <a:cs typeface="华文中宋" panose="02010600040101010101" charset="-122"/>
              </a:rPr>
              <a:t>在直接与间接规则之间也实现了良好的平衡</a:t>
            </a:r>
            <a:r>
              <a:rPr lang="zh-CN" altLang="en-US" sz="1400">
                <a:solidFill>
                  <a:srgbClr val="000000"/>
                </a:solidFill>
                <a:latin typeface="华文中宋" panose="02010600040101010101" charset="-122"/>
                <a:ea typeface="华文中宋" panose="02010600040101010101" charset="-122"/>
                <a:cs typeface="华文中宋" panose="02010600040101010101" charset="-122"/>
              </a:rPr>
              <a:t>。</a:t>
            </a:r>
            <a:endParaRPr lang="zh-CN" altLang="en-US" sz="1400">
              <a:solidFill>
                <a:srgbClr val="000000"/>
              </a:solidFill>
              <a:latin typeface="华文中宋" panose="02010600040101010101" charset="-122"/>
              <a:ea typeface="华文中宋" panose="02010600040101010101" charset="-122"/>
              <a:cs typeface="华文中宋" panose="02010600040101010101" charset="-122"/>
            </a:endParaRPr>
          </a:p>
        </p:txBody>
      </p:sp>
      <p:pic>
        <p:nvPicPr>
          <p:cNvPr id="32" name="图片 31" descr="推荐"/>
          <p:cNvPicPr>
            <a:picLocks noChangeAspect="1"/>
          </p:cNvPicPr>
          <p:nvPr/>
        </p:nvPicPr>
        <p:blipFill>
          <a:blip r:embed="rId4"/>
          <a:stretch>
            <a:fillRect/>
          </a:stretch>
        </p:blipFill>
        <p:spPr>
          <a:xfrm>
            <a:off x="7202170" y="5349875"/>
            <a:ext cx="636270" cy="6362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p:txBody>
          <a:bodyPr/>
          <a:lstStyle/>
          <a:p>
            <a:pPr algn="l">
              <a:spcBef>
                <a:spcPts val="600"/>
              </a:spcBef>
              <a:spcAft>
                <a:spcPts val="600"/>
              </a:spcAft>
              <a:buClrTx/>
              <a:buSzTx/>
              <a:buFontTx/>
            </a:pPr>
            <a:r>
              <a:rPr b="1" dirty="0">
                <a:solidFill>
                  <a:srgbClr val="256DB7"/>
                </a:solidFill>
                <a:effectLst/>
                <a:latin typeface="华文中宋" panose="02010600040101010101" charset="-122"/>
                <a:ea typeface="华文中宋" panose="02010600040101010101" charset="-122"/>
                <a:cs typeface="Times New Roman" panose="02020603050405020304" charset="0"/>
                <a:sym typeface="+mn-ea"/>
              </a:rPr>
              <a:t>实验结果分析</a:t>
            </a:r>
            <a:endParaRPr b="1" dirty="0">
              <a:solidFill>
                <a:srgbClr val="256DB7"/>
              </a:solidFill>
              <a:effectLst/>
              <a:latin typeface="华文中宋" panose="02010600040101010101" charset="-122"/>
              <a:ea typeface="华文中宋" panose="02010600040101010101" charset="-122"/>
              <a:cs typeface="Times New Roman" panose="02020603050405020304" charset="0"/>
              <a:sym typeface="+mn-ea"/>
            </a:endParaRPr>
          </a:p>
        </p:txBody>
      </p:sp>
      <p:cxnSp>
        <p:nvCxnSpPr>
          <p:cNvPr id="3145731" name="直接连接符 39"/>
          <p:cNvCxnSpPr/>
          <p:nvPr/>
        </p:nvCxnSpPr>
        <p:spPr>
          <a:xfrm>
            <a:off x="4258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grpSp>
        <p:nvGrpSpPr>
          <p:cNvPr id="12" name="组合 40"/>
          <p:cNvGrpSpPr/>
          <p:nvPr/>
        </p:nvGrpSpPr>
        <p:grpSpPr>
          <a:xfrm rot="0">
            <a:off x="0" y="6509385"/>
            <a:ext cx="4146550" cy="348615"/>
            <a:chOff x="1106706" y="-924266"/>
            <a:chExt cx="2146014" cy="298858"/>
          </a:xfrm>
          <a:solidFill>
            <a:schemeClr val="tx2">
              <a:lumMod val="60000"/>
              <a:lumOff val="40000"/>
            </a:schemeClr>
          </a:solidFill>
        </p:grpSpPr>
        <p:sp>
          <p:nvSpPr>
            <p:cNvPr id="2" name="矩形 43"/>
            <p:cNvSpPr/>
            <p:nvPr/>
          </p:nvSpPr>
          <p:spPr>
            <a:xfrm>
              <a:off x="1106706" y="-924266"/>
              <a:ext cx="967605"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3" name="矩形 44"/>
            <p:cNvSpPr/>
            <p:nvPr/>
          </p:nvSpPr>
          <p:spPr>
            <a:xfrm>
              <a:off x="2073891" y="-924266"/>
              <a:ext cx="1178829"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4" name="矩形 44"/>
          <p:cNvSpPr/>
          <p:nvPr/>
        </p:nvSpPr>
        <p:spPr>
          <a:xfrm>
            <a:off x="4146550" y="6508750"/>
            <a:ext cx="220472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6" name="矩形 44"/>
          <p:cNvSpPr/>
          <p:nvPr/>
        </p:nvSpPr>
        <p:spPr>
          <a:xfrm>
            <a:off x="6350635" y="6508750"/>
            <a:ext cx="225933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7" name="矩形 44"/>
          <p:cNvSpPr/>
          <p:nvPr/>
        </p:nvSpPr>
        <p:spPr>
          <a:xfrm>
            <a:off x="8609965" y="6508750"/>
            <a:ext cx="1564005" cy="348615"/>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8" name="矩形 44"/>
          <p:cNvSpPr/>
          <p:nvPr/>
        </p:nvSpPr>
        <p:spPr>
          <a:xfrm>
            <a:off x="10173335" y="6508750"/>
            <a:ext cx="201866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pic>
        <p:nvPicPr>
          <p:cNvPr id="11" name="图片 10"/>
          <p:cNvPicPr>
            <a:picLocks noChangeAspect="1"/>
          </p:cNvPicPr>
          <p:nvPr/>
        </p:nvPicPr>
        <p:blipFill>
          <a:blip r:embed="rId1"/>
          <a:stretch>
            <a:fillRect/>
          </a:stretch>
        </p:blipFill>
        <p:spPr>
          <a:xfrm>
            <a:off x="1054100" y="3075305"/>
            <a:ext cx="4295775" cy="1414780"/>
          </a:xfrm>
          <a:prstGeom prst="rect">
            <a:avLst/>
          </a:prstGeom>
          <a:ln>
            <a:solidFill>
              <a:srgbClr val="256DB7"/>
            </a:solidFill>
          </a:ln>
        </p:spPr>
      </p:pic>
      <p:sp>
        <p:nvSpPr>
          <p:cNvPr id="10" name="矩形: 圆角 15"/>
          <p:cNvSpPr/>
          <p:nvPr>
            <p:custDataLst>
              <p:tags r:id="rId2"/>
            </p:custDataLst>
          </p:nvPr>
        </p:nvSpPr>
        <p:spPr>
          <a:xfrm>
            <a:off x="621030" y="1054100"/>
            <a:ext cx="5280660" cy="5293360"/>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5" name="矩形: 圆角 15"/>
          <p:cNvSpPr/>
          <p:nvPr>
            <p:custDataLst>
              <p:tags r:id="rId3"/>
            </p:custDataLst>
          </p:nvPr>
        </p:nvSpPr>
        <p:spPr>
          <a:xfrm>
            <a:off x="6221730" y="1054100"/>
            <a:ext cx="5280660" cy="5293360"/>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pic>
        <p:nvPicPr>
          <p:cNvPr id="9" name="图片 8"/>
          <p:cNvPicPr>
            <a:picLocks noChangeAspect="1"/>
          </p:cNvPicPr>
          <p:nvPr/>
        </p:nvPicPr>
        <p:blipFill>
          <a:blip r:embed="rId4"/>
          <a:stretch>
            <a:fillRect/>
          </a:stretch>
        </p:blipFill>
        <p:spPr>
          <a:xfrm>
            <a:off x="6381750" y="2468880"/>
            <a:ext cx="4962525" cy="1042670"/>
          </a:xfrm>
          <a:prstGeom prst="rect">
            <a:avLst/>
          </a:prstGeom>
          <a:ln>
            <a:solidFill>
              <a:srgbClr val="256DB7"/>
            </a:solidFill>
          </a:ln>
        </p:spPr>
      </p:pic>
      <p:sp>
        <p:nvSpPr>
          <p:cNvPr id="13" name="文本框 12"/>
          <p:cNvSpPr txBox="1"/>
          <p:nvPr/>
        </p:nvSpPr>
        <p:spPr>
          <a:xfrm>
            <a:off x="1766570" y="1336040"/>
            <a:ext cx="2988945" cy="398780"/>
          </a:xfrm>
          <a:prstGeom prst="rect">
            <a:avLst/>
          </a:prstGeom>
        </p:spPr>
        <p:txBody>
          <a:bodyPr wrap="square">
            <a:spAutoFit/>
          </a:bodyPr>
          <a:p>
            <a:r>
              <a:rPr lang="zh-CN" altLang="en-US" sz="2000" b="1">
                <a:solidFill>
                  <a:srgbClr val="0070C0"/>
                </a:solidFill>
                <a:latin typeface="华文中宋" panose="02010600040101010101" charset="-122"/>
                <a:ea typeface="华文中宋" panose="02010600040101010101" charset="-122"/>
              </a:rPr>
              <a:t>数值特征强度项消融实验</a:t>
            </a:r>
            <a:endParaRPr lang="zh-CN" altLang="en-US" sz="2000" b="1">
              <a:solidFill>
                <a:srgbClr val="0070C0"/>
              </a:solidFill>
              <a:latin typeface="华文中宋" panose="02010600040101010101" charset="-122"/>
              <a:ea typeface="华文中宋" panose="02010600040101010101" charset="-122"/>
            </a:endParaRPr>
          </a:p>
        </p:txBody>
      </p:sp>
      <p:sp>
        <p:nvSpPr>
          <p:cNvPr id="14" name="文本框 13"/>
          <p:cNvSpPr txBox="1"/>
          <p:nvPr/>
        </p:nvSpPr>
        <p:spPr>
          <a:xfrm>
            <a:off x="911225" y="1711960"/>
            <a:ext cx="4699000" cy="1229995"/>
          </a:xfrm>
          <a:prstGeom prst="rect">
            <a:avLst/>
          </a:prstGeom>
        </p:spPr>
        <p:txBody>
          <a:bodyPr wrap="square">
            <a:spAutoFit/>
          </a:bodyPr>
          <a:p>
            <a:pPr indent="0" fontAlgn="auto">
              <a:lnSpc>
                <a:spcPts val="2220"/>
              </a:lnSpc>
            </a:pPr>
            <a:r>
              <a:rPr lang="zh-CN" altLang="en-US" b="1">
                <a:solidFill>
                  <a:srgbClr val="000000"/>
                </a:solidFill>
                <a:latin typeface="Times New Roman" panose="02020603050405020304" charset="0"/>
                <a:ea typeface="华文中宋" panose="02010600040101010101" charset="-122"/>
                <a:cs typeface="Times New Roman" panose="02020603050405020304" charset="0"/>
              </a:rPr>
              <a:t>类别 </a:t>
            </a:r>
            <a:r>
              <a:rPr lang="en-US" altLang="zh-CN" b="1">
                <a:solidFill>
                  <a:srgbClr val="000000"/>
                </a:solidFill>
                <a:latin typeface="Times New Roman" panose="02020603050405020304" charset="0"/>
                <a:ea typeface="华文中宋" panose="02010600040101010101" charset="-122"/>
                <a:cs typeface="Times New Roman" panose="02020603050405020304" charset="0"/>
              </a:rPr>
              <a:t>I </a:t>
            </a:r>
            <a:endParaRPr lang="en-US" altLang="zh-CN" b="1">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220"/>
              </a:lnSpc>
            </a:pP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仅包含基础强度项，类似于传统的概率点过程模型；</a:t>
            </a:r>
            <a:endParaRPr lang="zh-CN" altLang="en-US" sz="1600">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220"/>
              </a:lnSpc>
            </a:pPr>
            <a:r>
              <a:rPr lang="zh-CN" altLang="en-US" b="1">
                <a:solidFill>
                  <a:srgbClr val="000000"/>
                </a:solidFill>
                <a:latin typeface="Times New Roman" panose="02020603050405020304" charset="0"/>
                <a:ea typeface="华文中宋" panose="02010600040101010101" charset="-122"/>
                <a:cs typeface="Times New Roman" panose="02020603050405020304" charset="0"/>
              </a:rPr>
              <a:t>类别 </a:t>
            </a:r>
            <a:r>
              <a:rPr lang="en-US" altLang="zh-CN" b="1">
                <a:solidFill>
                  <a:srgbClr val="000000"/>
                </a:solidFill>
                <a:latin typeface="Times New Roman" panose="02020603050405020304" charset="0"/>
                <a:ea typeface="华文中宋" panose="02010600040101010101" charset="-122"/>
                <a:cs typeface="Times New Roman" panose="02020603050405020304" charset="0"/>
              </a:rPr>
              <a:t>II </a:t>
            </a:r>
            <a:endParaRPr lang="en-US" altLang="zh-CN" b="1">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220"/>
              </a:lnSpc>
            </a:pP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模型中包含了基础强度与数值强度。</a:t>
            </a:r>
            <a:endParaRPr lang="zh-CN" altLang="en-US" sz="16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19" name="文本框 18"/>
          <p:cNvSpPr txBox="1"/>
          <p:nvPr/>
        </p:nvSpPr>
        <p:spPr>
          <a:xfrm>
            <a:off x="679450" y="4632960"/>
            <a:ext cx="5222240" cy="634365"/>
          </a:xfrm>
          <a:prstGeom prst="rect">
            <a:avLst/>
          </a:prstGeom>
        </p:spPr>
        <p:txBody>
          <a:bodyPr wrap="square">
            <a:noAutofit/>
          </a:bodyPr>
          <a:p>
            <a:r>
              <a:rPr lang="zh-CN" altLang="en-US" sz="1500">
                <a:solidFill>
                  <a:srgbClr val="000000"/>
                </a:solidFill>
                <a:latin typeface="Times New Roman" panose="02020603050405020304" charset="0"/>
                <a:ea typeface="华文中宋" panose="02010600040101010101" charset="-122"/>
                <a:cs typeface="Times New Roman" panose="02020603050405020304" charset="0"/>
              </a:rPr>
              <a:t>实验结果表明，引入 </a:t>
            </a:r>
            <a:r>
              <a:rPr lang="en-US" altLang="zh-CN" sz="1500">
                <a:solidFill>
                  <a:srgbClr val="000000"/>
                </a:solidFill>
                <a:latin typeface="Times New Roman" panose="02020603050405020304" charset="0"/>
                <a:ea typeface="华文中宋" panose="02010600040101010101" charset="-122"/>
                <a:cs typeface="Times New Roman" panose="02020603050405020304" charset="0"/>
              </a:rPr>
              <a:t>NFA(Numerical Feature Augmentation)</a:t>
            </a:r>
            <a:r>
              <a:rPr lang="zh-CN" altLang="en-US" sz="1500">
                <a:solidFill>
                  <a:srgbClr val="000000"/>
                </a:solidFill>
                <a:latin typeface="Times New Roman" panose="02020603050405020304" charset="0"/>
                <a:ea typeface="华文中宋" panose="02010600040101010101" charset="-122"/>
                <a:cs typeface="Times New Roman" panose="02020603050405020304" charset="0"/>
              </a:rPr>
              <a:t>后，模型性能在所有数据集上均有显著提升。</a:t>
            </a:r>
            <a:endParaRPr lang="zh-CN" altLang="en-US" sz="1500">
              <a:solidFill>
                <a:srgbClr val="000000"/>
              </a:solidFill>
              <a:latin typeface="Times New Roman" panose="02020603050405020304" charset="0"/>
              <a:ea typeface="华文中宋" panose="02010600040101010101" charset="-122"/>
              <a:cs typeface="Times New Roman" panose="02020603050405020304" charset="0"/>
            </a:endParaRPr>
          </a:p>
          <a:p>
            <a:endParaRPr lang="zh-CN" altLang="en-US" sz="1500">
              <a:solidFill>
                <a:srgbClr val="000000"/>
              </a:solidFill>
              <a:latin typeface="Times New Roman" panose="02020603050405020304" charset="0"/>
              <a:ea typeface="华文中宋" panose="02010600040101010101" charset="-122"/>
              <a:cs typeface="Times New Roman" panose="02020603050405020304" charset="0"/>
            </a:endParaRPr>
          </a:p>
          <a:p>
            <a:endParaRPr lang="zh-CN" altLang="en-US" sz="15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21" name="文本框 20"/>
          <p:cNvSpPr txBox="1"/>
          <p:nvPr/>
        </p:nvSpPr>
        <p:spPr>
          <a:xfrm>
            <a:off x="1869440" y="5267325"/>
            <a:ext cx="3741420" cy="783590"/>
          </a:xfrm>
          <a:prstGeom prst="rect">
            <a:avLst/>
          </a:prstGeom>
          <a:noFill/>
          <a:ln>
            <a:solidFill>
              <a:srgbClr val="256DB7"/>
            </a:solidFill>
          </a:ln>
        </p:spPr>
        <p:txBody>
          <a:bodyPr wrap="square" rtlCol="0" anchor="t">
            <a:spAutoFit/>
          </a:bodyPr>
          <a:p>
            <a:r>
              <a:rPr lang="zh-CN" altLang="en-US" sz="1500">
                <a:solidFill>
                  <a:srgbClr val="000000"/>
                </a:solidFill>
                <a:latin typeface="Times New Roman" panose="02020603050405020304" charset="0"/>
                <a:ea typeface="华文中宋" panose="02010600040101010101" charset="-122"/>
                <a:cs typeface="Times New Roman" panose="02020603050405020304" charset="0"/>
                <a:sym typeface="+mn-ea"/>
              </a:rPr>
              <a:t>这一发现验证了数值特征强度项在医疗事件建模中的有效性，说明临床变量的量化对于刻画病情动态演化具有重要意义。</a:t>
            </a:r>
            <a:endParaRPr lang="zh-CN" altLang="en-US" sz="1500">
              <a:solidFill>
                <a:srgbClr val="000000"/>
              </a:solidFill>
              <a:latin typeface="Times New Roman" panose="02020603050405020304" charset="0"/>
              <a:ea typeface="华文中宋" panose="02010600040101010101" charset="-122"/>
              <a:cs typeface="Times New Roman" panose="02020603050405020304" charset="0"/>
              <a:sym typeface="+mn-ea"/>
            </a:endParaRPr>
          </a:p>
        </p:txBody>
      </p:sp>
      <p:pic>
        <p:nvPicPr>
          <p:cNvPr id="23" name="图片 22" descr="推荐"/>
          <p:cNvPicPr>
            <a:picLocks noChangeAspect="1"/>
          </p:cNvPicPr>
          <p:nvPr/>
        </p:nvPicPr>
        <p:blipFill>
          <a:blip r:embed="rId5"/>
          <a:stretch>
            <a:fillRect/>
          </a:stretch>
        </p:blipFill>
        <p:spPr>
          <a:xfrm>
            <a:off x="1054100" y="5267325"/>
            <a:ext cx="686435" cy="686435"/>
          </a:xfrm>
          <a:prstGeom prst="rect">
            <a:avLst/>
          </a:prstGeom>
        </p:spPr>
      </p:pic>
      <p:sp>
        <p:nvSpPr>
          <p:cNvPr id="24" name="文本框 23"/>
          <p:cNvSpPr txBox="1"/>
          <p:nvPr/>
        </p:nvSpPr>
        <p:spPr>
          <a:xfrm>
            <a:off x="7303770" y="1435100"/>
            <a:ext cx="2988945" cy="398780"/>
          </a:xfrm>
          <a:prstGeom prst="rect">
            <a:avLst/>
          </a:prstGeom>
        </p:spPr>
        <p:txBody>
          <a:bodyPr wrap="square">
            <a:spAutoFit/>
          </a:bodyPr>
          <a:p>
            <a:r>
              <a:rPr lang="zh-CN" altLang="en-US" sz="2000" b="1">
                <a:solidFill>
                  <a:srgbClr val="0070C0"/>
                </a:solidFill>
                <a:latin typeface="华文中宋" panose="02010600040101010101" charset="-122"/>
                <a:ea typeface="华文中宋" panose="02010600040101010101" charset="-122"/>
              </a:rPr>
              <a:t>两阶段规则挖掘消融实验</a:t>
            </a:r>
            <a:endParaRPr lang="zh-CN" altLang="en-US" sz="2000" b="1">
              <a:solidFill>
                <a:srgbClr val="0070C0"/>
              </a:solidFill>
              <a:latin typeface="华文中宋" panose="02010600040101010101" charset="-122"/>
              <a:ea typeface="华文中宋" panose="02010600040101010101" charset="-122"/>
            </a:endParaRPr>
          </a:p>
        </p:txBody>
      </p:sp>
      <p:sp>
        <p:nvSpPr>
          <p:cNvPr id="25" name="文本框 24"/>
          <p:cNvSpPr txBox="1"/>
          <p:nvPr/>
        </p:nvSpPr>
        <p:spPr>
          <a:xfrm>
            <a:off x="6422390" y="1983422"/>
            <a:ext cx="5080000" cy="337185"/>
          </a:xfrm>
          <a:prstGeom prst="rect">
            <a:avLst/>
          </a:prstGeom>
        </p:spPr>
        <p:txBody>
          <a:bodyPr>
            <a:spAutoFit/>
          </a:bodyPr>
          <a:p>
            <a:r>
              <a:rPr lang="zh-CN" altLang="en-US" sz="1600">
                <a:solidFill>
                  <a:srgbClr val="000000"/>
                </a:solidFill>
                <a:latin typeface="华文中宋" panose="02010600040101010101" charset="-122"/>
                <a:ea typeface="华文中宋" panose="02010600040101010101" charset="-122"/>
                <a:cs typeface="华文中宋" panose="02010600040101010101" charset="-122"/>
              </a:rPr>
              <a:t>对比了有无两阶段规则挖掘策略下的规则提取准确率：</a:t>
            </a:r>
            <a:endParaRPr lang="zh-CN" altLang="en-US" sz="1600">
              <a:solidFill>
                <a:srgbClr val="000000"/>
              </a:solidFill>
              <a:latin typeface="华文中宋" panose="02010600040101010101" charset="-122"/>
              <a:ea typeface="华文中宋" panose="02010600040101010101" charset="-122"/>
              <a:cs typeface="华文中宋" panose="02010600040101010101" charset="-122"/>
            </a:endParaRPr>
          </a:p>
        </p:txBody>
      </p:sp>
      <p:sp>
        <p:nvSpPr>
          <p:cNvPr id="27" name="文本框 26"/>
          <p:cNvSpPr txBox="1"/>
          <p:nvPr/>
        </p:nvSpPr>
        <p:spPr>
          <a:xfrm>
            <a:off x="6350635" y="3602355"/>
            <a:ext cx="4885055" cy="953135"/>
          </a:xfrm>
          <a:prstGeom prst="rect">
            <a:avLst/>
          </a:prstGeom>
        </p:spPr>
        <p:txBody>
          <a:bodyPr wrap="square">
            <a:spAutoFit/>
          </a:bodyPr>
          <a:p>
            <a:pPr indent="0" fontAlgn="auto">
              <a:lnSpc>
                <a:spcPts val="2240"/>
              </a:lnSpc>
            </a:pP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在 </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Stroke </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和 </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Coroheart </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两个数据集中，使用两阶段挖掘后规则准确率达到了 </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100%</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；而在 </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Sepsis </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数据集中，准确率也从 </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71.42% </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提升至 </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80%</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a:t>
            </a:r>
            <a:endParaRPr lang="zh-CN" altLang="en-US" sz="17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28" name="文本框 27"/>
          <p:cNvSpPr txBox="1"/>
          <p:nvPr/>
        </p:nvSpPr>
        <p:spPr>
          <a:xfrm>
            <a:off x="7661910" y="4740910"/>
            <a:ext cx="3209925" cy="1076325"/>
          </a:xfrm>
          <a:prstGeom prst="rect">
            <a:avLst/>
          </a:prstGeom>
          <a:ln>
            <a:solidFill>
              <a:srgbClr val="256DB7"/>
            </a:solidFill>
          </a:ln>
        </p:spPr>
        <p:txBody>
          <a:bodyPr wrap="square">
            <a:spAutoFit/>
          </a:bodyPr>
          <a:p>
            <a:r>
              <a:rPr lang="zh-CN" altLang="en-US" sz="1600">
                <a:solidFill>
                  <a:srgbClr val="000000"/>
                </a:solidFill>
                <a:latin typeface="华文中宋" panose="02010600040101010101" charset="-122"/>
                <a:ea typeface="华文中宋" panose="02010600040101010101" charset="-122"/>
                <a:cs typeface="华文中宋" panose="02010600040101010101" charset="-122"/>
              </a:rPr>
              <a:t>两阶段挖掘策略不仅优化了规则选择过程，降低了冗余与噪声规则的影响，也进一步增强了模型的可解释性与临床实用性。</a:t>
            </a:r>
            <a:endParaRPr lang="zh-CN" altLang="en-US" sz="1600">
              <a:solidFill>
                <a:srgbClr val="000000"/>
              </a:solidFill>
              <a:latin typeface="华文中宋" panose="02010600040101010101" charset="-122"/>
              <a:ea typeface="华文中宋" panose="02010600040101010101" charset="-122"/>
              <a:cs typeface="华文中宋" panose="02010600040101010101" charset="-122"/>
            </a:endParaRPr>
          </a:p>
        </p:txBody>
      </p:sp>
      <p:pic>
        <p:nvPicPr>
          <p:cNvPr id="29" name="图片 28" descr="推荐"/>
          <p:cNvPicPr>
            <a:picLocks noChangeAspect="1"/>
          </p:cNvPicPr>
          <p:nvPr/>
        </p:nvPicPr>
        <p:blipFill>
          <a:blip r:embed="rId5"/>
          <a:stretch>
            <a:fillRect/>
          </a:stretch>
        </p:blipFill>
        <p:spPr>
          <a:xfrm>
            <a:off x="6854190" y="4839335"/>
            <a:ext cx="686435" cy="6864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a:xfrm>
            <a:off x="558165" y="262890"/>
            <a:ext cx="3418205" cy="608965"/>
          </a:xfrm>
        </p:spPr>
        <p:txBody>
          <a:bodyPr/>
          <a:lstStyle/>
          <a:p>
            <a:pPr algn="l">
              <a:spcBef>
                <a:spcPts val="600"/>
              </a:spcBef>
              <a:spcAft>
                <a:spcPts val="600"/>
              </a:spcAft>
              <a:buClrTx/>
              <a:buSzTx/>
              <a:buFontTx/>
            </a:pPr>
            <a:r>
              <a:rPr b="1" dirty="0">
                <a:solidFill>
                  <a:srgbClr val="256DB7"/>
                </a:solidFill>
                <a:effectLst/>
                <a:latin typeface="华文中宋" panose="02010600040101010101" charset="-122"/>
                <a:ea typeface="华文中宋" panose="02010600040101010101" charset="-122"/>
                <a:cs typeface="Times New Roman" panose="02020603050405020304" charset="0"/>
                <a:sym typeface="+mn-ea"/>
              </a:rPr>
              <a:t>实际应用场景</a:t>
            </a:r>
            <a:endParaRPr b="1" dirty="0">
              <a:solidFill>
                <a:srgbClr val="256DB7"/>
              </a:solidFill>
              <a:effectLst/>
              <a:latin typeface="华文中宋" panose="02010600040101010101" charset="-122"/>
              <a:ea typeface="华文中宋" panose="02010600040101010101" charset="-122"/>
              <a:cs typeface="Times New Roman" panose="02020603050405020304" charset="0"/>
              <a:sym typeface="+mn-ea"/>
            </a:endParaRPr>
          </a:p>
        </p:txBody>
      </p:sp>
      <p:cxnSp>
        <p:nvCxnSpPr>
          <p:cNvPr id="3145731" name="直接连接符 39"/>
          <p:cNvCxnSpPr/>
          <p:nvPr/>
        </p:nvCxnSpPr>
        <p:spPr>
          <a:xfrm>
            <a:off x="4258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grpSp>
        <p:nvGrpSpPr>
          <p:cNvPr id="12" name="组合 40"/>
          <p:cNvGrpSpPr/>
          <p:nvPr/>
        </p:nvGrpSpPr>
        <p:grpSpPr>
          <a:xfrm rot="0">
            <a:off x="0" y="6509385"/>
            <a:ext cx="4146550" cy="348615"/>
            <a:chOff x="1106706" y="-924266"/>
            <a:chExt cx="2146014" cy="298858"/>
          </a:xfrm>
          <a:solidFill>
            <a:schemeClr val="tx2">
              <a:lumMod val="60000"/>
              <a:lumOff val="40000"/>
            </a:schemeClr>
          </a:solidFill>
        </p:grpSpPr>
        <p:sp>
          <p:nvSpPr>
            <p:cNvPr id="8" name="矩形 43"/>
            <p:cNvSpPr/>
            <p:nvPr/>
          </p:nvSpPr>
          <p:spPr>
            <a:xfrm>
              <a:off x="1106706" y="-924266"/>
              <a:ext cx="967605"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9" name="矩形 44"/>
            <p:cNvSpPr/>
            <p:nvPr/>
          </p:nvSpPr>
          <p:spPr>
            <a:xfrm>
              <a:off x="2073891" y="-924266"/>
              <a:ext cx="1178829"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11" name="矩形 44"/>
          <p:cNvSpPr/>
          <p:nvPr/>
        </p:nvSpPr>
        <p:spPr>
          <a:xfrm>
            <a:off x="4146550" y="6508750"/>
            <a:ext cx="220472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3" name="矩形 44"/>
          <p:cNvSpPr/>
          <p:nvPr/>
        </p:nvSpPr>
        <p:spPr>
          <a:xfrm>
            <a:off x="6350635" y="6508750"/>
            <a:ext cx="225933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4" name="矩形 44"/>
          <p:cNvSpPr/>
          <p:nvPr/>
        </p:nvSpPr>
        <p:spPr>
          <a:xfrm>
            <a:off x="8609965" y="6508750"/>
            <a:ext cx="156400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5" name="矩形 44"/>
          <p:cNvSpPr/>
          <p:nvPr/>
        </p:nvSpPr>
        <p:spPr>
          <a:xfrm>
            <a:off x="10173335" y="6508750"/>
            <a:ext cx="2018665" cy="348615"/>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5" name="矩形: 圆角 15"/>
          <p:cNvSpPr/>
          <p:nvPr>
            <p:custDataLst>
              <p:tags r:id="rId1"/>
            </p:custDataLst>
          </p:nvPr>
        </p:nvSpPr>
        <p:spPr>
          <a:xfrm>
            <a:off x="219075" y="1059815"/>
            <a:ext cx="11799570" cy="517969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pic>
        <p:nvPicPr>
          <p:cNvPr id="28" name="图片 27" descr="Onepatient"/>
          <p:cNvPicPr>
            <a:picLocks noChangeAspect="1"/>
          </p:cNvPicPr>
          <p:nvPr/>
        </p:nvPicPr>
        <p:blipFill>
          <a:blip r:embed="rId2"/>
          <a:stretch>
            <a:fillRect/>
          </a:stretch>
        </p:blipFill>
        <p:spPr>
          <a:xfrm>
            <a:off x="2656840" y="1351915"/>
            <a:ext cx="9036050" cy="3442335"/>
          </a:xfrm>
          <a:prstGeom prst="rect">
            <a:avLst/>
          </a:prstGeom>
          <a:ln>
            <a:solidFill>
              <a:srgbClr val="256DB7"/>
            </a:solidFill>
          </a:ln>
        </p:spPr>
      </p:pic>
      <p:sp>
        <p:nvSpPr>
          <p:cNvPr id="29" name="文本框 28"/>
          <p:cNvSpPr txBox="1"/>
          <p:nvPr/>
        </p:nvSpPr>
        <p:spPr>
          <a:xfrm>
            <a:off x="608965" y="1612900"/>
            <a:ext cx="1735455" cy="2999740"/>
          </a:xfrm>
          <a:prstGeom prst="rect">
            <a:avLst/>
          </a:prstGeom>
          <a:ln>
            <a:solidFill>
              <a:srgbClr val="256DB7"/>
            </a:solidFill>
          </a:ln>
        </p:spPr>
        <p:txBody>
          <a:bodyPr wrap="square">
            <a:spAutoFit/>
          </a:bodyPr>
          <a:p>
            <a:pPr indent="0" fontAlgn="auto">
              <a:lnSpc>
                <a:spcPts val="2520"/>
              </a:lnSpc>
            </a:pPr>
            <a:r>
              <a:rPr lang="zh-CN" altLang="en-US" sz="1600">
                <a:solidFill>
                  <a:srgbClr val="000000"/>
                </a:solidFill>
                <a:latin typeface="华文中宋" panose="02010600040101010101" charset="-122"/>
                <a:ea typeface="华文中宋" panose="02010600040101010101" charset="-122"/>
                <a:cs typeface="华文中宋" panose="02010600040101010101" charset="-122"/>
              </a:rPr>
              <a:t>通过可视化的强度曲线和规则触发节点，模型不仅实现了实时风险预警，还为疾病演化过程提供了可解释的临床分析，辅助医生精准决策。</a:t>
            </a:r>
            <a:endParaRPr lang="zh-CN" altLang="en-US" sz="1600">
              <a:solidFill>
                <a:srgbClr val="000000"/>
              </a:solidFill>
              <a:latin typeface="华文中宋" panose="02010600040101010101" charset="-122"/>
              <a:ea typeface="华文中宋" panose="02010600040101010101" charset="-122"/>
              <a:cs typeface="华文中宋" panose="02010600040101010101" charset="-122"/>
            </a:endParaRPr>
          </a:p>
        </p:txBody>
      </p:sp>
      <p:sp>
        <p:nvSpPr>
          <p:cNvPr id="30" name="文本框 29"/>
          <p:cNvSpPr txBox="1"/>
          <p:nvPr/>
        </p:nvSpPr>
        <p:spPr>
          <a:xfrm>
            <a:off x="1948815" y="5036185"/>
            <a:ext cx="9391650" cy="945515"/>
          </a:xfrm>
          <a:prstGeom prst="rect">
            <a:avLst/>
          </a:prstGeom>
        </p:spPr>
        <p:txBody>
          <a:bodyPr wrap="square">
            <a:spAutoFit/>
          </a:bodyPr>
          <a:p>
            <a:pPr indent="0" fontAlgn="auto">
              <a:lnSpc>
                <a:spcPts val="2220"/>
              </a:lnSpc>
            </a:pPr>
            <a:r>
              <a:rPr sz="1600">
                <a:solidFill>
                  <a:srgbClr val="000000"/>
                </a:solidFill>
                <a:latin typeface="Times New Roman" panose="02020603050405020304" charset="0"/>
                <a:ea typeface="华文中宋" panose="02010600040101010101" charset="-122"/>
                <a:cs typeface="Times New Roman" panose="02020603050405020304" charset="0"/>
              </a:rPr>
              <a:t>患者在第17.19小时出现高血糖与高肌酐，提示代谢异常开始；随后感染相关指标异常，</a:t>
            </a:r>
            <a:r>
              <a:rPr sz="1600" b="1">
                <a:solidFill>
                  <a:srgbClr val="000000"/>
                </a:solidFill>
                <a:latin typeface="Times New Roman" panose="02020603050405020304" charset="0"/>
                <a:ea typeface="华文中宋" panose="02010600040101010101" charset="-122"/>
                <a:cs typeface="Times New Roman" panose="02020603050405020304" charset="0"/>
              </a:rPr>
              <a:t>规则强度</a:t>
            </a:r>
            <a:r>
              <a:rPr sz="1600">
                <a:solidFill>
                  <a:srgbClr val="000000"/>
                </a:solidFill>
                <a:latin typeface="Times New Roman" panose="02020603050405020304" charset="0"/>
                <a:ea typeface="华文中宋" panose="02010600040101010101" charset="-122"/>
                <a:cs typeface="Times New Roman" panose="02020603050405020304" charset="0"/>
              </a:rPr>
              <a:t>持续上升。至第60.26小时，高阴离子间隙与低心率表明代谢失衡；第92.43小时，高INR和低心率组合暗示凝血功能紊乱；第123.58小时，血氧骤降且血压升高，触发死亡规则，</a:t>
            </a:r>
            <a:r>
              <a:rPr sz="1600" b="1">
                <a:solidFill>
                  <a:srgbClr val="000000"/>
                </a:solidFill>
                <a:latin typeface="Times New Roman" panose="02020603050405020304" charset="0"/>
                <a:ea typeface="华文中宋" panose="02010600040101010101" charset="-122"/>
                <a:cs typeface="Times New Roman" panose="02020603050405020304" charset="0"/>
              </a:rPr>
              <a:t>整体强度陡升</a:t>
            </a:r>
            <a:r>
              <a:rPr sz="1600">
                <a:solidFill>
                  <a:srgbClr val="000000"/>
                </a:solidFill>
                <a:latin typeface="Times New Roman" panose="02020603050405020304" charset="0"/>
                <a:ea typeface="华文中宋" panose="02010600040101010101" charset="-122"/>
                <a:cs typeface="Times New Roman" panose="02020603050405020304" charset="0"/>
              </a:rPr>
              <a:t>，预示死亡临近。</a:t>
            </a:r>
            <a:endParaRPr sz="1600">
              <a:solidFill>
                <a:srgbClr val="000000"/>
              </a:solidFill>
              <a:latin typeface="Times New Roman" panose="02020603050405020304" charset="0"/>
              <a:ea typeface="华文中宋" panose="02010600040101010101" charset="-122"/>
              <a:cs typeface="Times New Roman" panose="02020603050405020304" charset="0"/>
            </a:endParaRPr>
          </a:p>
        </p:txBody>
      </p:sp>
      <p:pic>
        <p:nvPicPr>
          <p:cNvPr id="31" name="图片 30" descr="分析"/>
          <p:cNvPicPr>
            <a:picLocks noChangeAspect="1"/>
          </p:cNvPicPr>
          <p:nvPr/>
        </p:nvPicPr>
        <p:blipFill>
          <a:blip r:embed="rId3"/>
          <a:stretch>
            <a:fillRect/>
          </a:stretch>
        </p:blipFill>
        <p:spPr>
          <a:xfrm>
            <a:off x="899160" y="5036185"/>
            <a:ext cx="846455" cy="846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21" name=""/>
        <p:cNvGrpSpPr/>
        <p:nvPr/>
      </p:nvGrpSpPr>
      <p:grpSpPr>
        <a:xfrm>
          <a:off x="0" y="0"/>
          <a:ext cx="0" cy="0"/>
          <a:chOff x="0" y="0"/>
          <a:chExt cx="0" cy="0"/>
        </a:xfrm>
      </p:grpSpPr>
      <p:sp>
        <p:nvSpPr>
          <p:cNvPr id="1048806" name="文本框 2"/>
          <p:cNvSpPr txBox="1"/>
          <p:nvPr/>
        </p:nvSpPr>
        <p:spPr>
          <a:xfrm>
            <a:off x="762000" y="2185035"/>
            <a:ext cx="8602345" cy="2168525"/>
          </a:xfrm>
          <a:prstGeom prst="rect">
            <a:avLst/>
          </a:prstGeom>
        </p:spPr>
        <p:txBody>
          <a:bodyPr wrap="square" rtlCol="0">
            <a:spAutoFit/>
          </a:bodyPr>
          <a:p>
            <a:pPr indent="0" fontAlgn="auto">
              <a:lnSpc>
                <a:spcPct val="150000"/>
              </a:lnSpc>
            </a:pPr>
            <a:r>
              <a:rPr lang="en-US" altLang="zh-CN" sz="5400" b="1" dirty="0">
                <a:solidFill>
                  <a:schemeClr val="bg1"/>
                </a:solidFill>
                <a:latin typeface="Times New Roman" panose="02020603050405020304" charset="0"/>
                <a:ea typeface="+mj-ea"/>
                <a:cs typeface="Times New Roman" panose="02020603050405020304" charset="0"/>
              </a:rPr>
              <a:t>T</a:t>
            </a:r>
            <a:r>
              <a:rPr lang="en-US" altLang="zh-CN" sz="5400" b="1" dirty="0">
                <a:solidFill>
                  <a:schemeClr val="bg1"/>
                </a:solidFill>
                <a:latin typeface="Times New Roman" panose="02020603050405020304" charset="0"/>
                <a:ea typeface="+mj-ea"/>
                <a:cs typeface="Times New Roman" panose="02020603050405020304" charset="0"/>
              </a:rPr>
              <a:t>hanks for Listening!</a:t>
            </a:r>
            <a:endParaRPr lang="en-US" altLang="zh-CN" sz="5400" b="1" dirty="0">
              <a:solidFill>
                <a:schemeClr val="bg1"/>
              </a:solidFill>
              <a:latin typeface="Times New Roman" panose="02020603050405020304" charset="0"/>
              <a:ea typeface="+mj-ea"/>
              <a:cs typeface="Times New Roman" panose="02020603050405020304" charset="0"/>
            </a:endParaRPr>
          </a:p>
          <a:p>
            <a:pPr indent="0" fontAlgn="auto">
              <a:lnSpc>
                <a:spcPct val="150000"/>
              </a:lnSpc>
            </a:pPr>
            <a:r>
              <a:rPr lang="en-US" altLang="zh-CN" sz="3600" dirty="0">
                <a:solidFill>
                  <a:schemeClr val="bg1"/>
                </a:solidFill>
                <a:latin typeface="Times New Roman" panose="02020603050405020304" charset="0"/>
                <a:ea typeface="+mj-ea"/>
                <a:cs typeface="Times New Roman" panose="02020603050405020304" charset="0"/>
              </a:rPr>
              <a:t>Humbly welcome your feedback!</a:t>
            </a:r>
            <a:endParaRPr lang="en-US" altLang="zh-CN" sz="3600" dirty="0">
              <a:solidFill>
                <a:schemeClr val="bg1"/>
              </a:solidFill>
              <a:latin typeface="Times New Roman" panose="02020603050405020304" charset="0"/>
              <a:ea typeface="+mj-ea"/>
              <a:cs typeface="Times New Roman" panose="02020603050405020304" charset="0"/>
            </a:endParaRPr>
          </a:p>
        </p:txBody>
      </p:sp>
      <p:pic>
        <p:nvPicPr>
          <p:cNvPr id="2097169" name="图片 1" descr="同济大学"/>
          <p:cNvPicPr>
            <a:picLocks noChangeAspect="1"/>
          </p:cNvPicPr>
          <p:nvPr/>
        </p:nvPicPr>
        <p:blipFill>
          <a:blip r:embed="rId2"/>
          <a:stretch>
            <a:fillRect/>
          </a:stretch>
        </p:blipFill>
        <p:spPr>
          <a:xfrm>
            <a:off x="8043545" y="1979930"/>
            <a:ext cx="2952115" cy="29851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92" name="矩形 22"/>
          <p:cNvSpPr/>
          <p:nvPr/>
        </p:nvSpPr>
        <p:spPr>
          <a:xfrm>
            <a:off x="0" y="0"/>
            <a:ext cx="2634343" cy="6858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1048593" name="矩形 3"/>
          <p:cNvSpPr/>
          <p:nvPr/>
        </p:nvSpPr>
        <p:spPr>
          <a:xfrm>
            <a:off x="0" y="0"/>
            <a:ext cx="2634615" cy="6858000"/>
          </a:xfrm>
          <a:prstGeom prst="rect">
            <a:avLst/>
          </a:prstGeom>
          <a:blipFill rotWithShape="1">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1048594" name="文本框 5"/>
          <p:cNvSpPr txBox="1"/>
          <p:nvPr>
            <p:custDataLst>
              <p:tags r:id="rId2"/>
            </p:custDataLst>
          </p:nvPr>
        </p:nvSpPr>
        <p:spPr>
          <a:xfrm>
            <a:off x="5352415" y="1050925"/>
            <a:ext cx="5097780" cy="521970"/>
          </a:xfrm>
          <a:prstGeom prst="rect">
            <a:avLst/>
          </a:prstGeom>
          <a:noFill/>
        </p:spPr>
        <p:txBody>
          <a:bodyPr wrap="square">
            <a:spAutoFit/>
          </a:bodyPr>
          <a:p>
            <a:pPr algn="l">
              <a:spcAft>
                <a:spcPts val="600"/>
              </a:spcAft>
            </a:pPr>
            <a:r>
              <a:rPr lang="zh-CN" altLang="en-US" sz="2800" b="1" i="0" dirty="0">
                <a:solidFill>
                  <a:srgbClr val="256DB7"/>
                </a:solidFill>
                <a:effectLst/>
                <a:latin typeface="华文中宋" panose="02010600040101010101" charset="-122"/>
                <a:ea typeface="华文中宋" panose="02010600040101010101" charset="-122"/>
              </a:rPr>
              <a:t>项目背景与工作介绍</a:t>
            </a:r>
            <a:endParaRPr lang="zh-CN" altLang="en-US" sz="2800" b="1" i="0" dirty="0">
              <a:solidFill>
                <a:srgbClr val="256DB7"/>
              </a:solidFill>
              <a:effectLst/>
              <a:latin typeface="华文中宋" panose="02010600040101010101" charset="-122"/>
              <a:ea typeface="华文中宋" panose="02010600040101010101" charset="-122"/>
            </a:endParaRPr>
          </a:p>
        </p:txBody>
      </p:sp>
      <p:sp>
        <p:nvSpPr>
          <p:cNvPr id="1048595" name="文本框 6"/>
          <p:cNvSpPr txBox="1"/>
          <p:nvPr>
            <p:custDataLst>
              <p:tags r:id="rId3"/>
            </p:custDataLst>
          </p:nvPr>
        </p:nvSpPr>
        <p:spPr>
          <a:xfrm>
            <a:off x="5351780" y="1923415"/>
            <a:ext cx="5085715" cy="521970"/>
          </a:xfrm>
          <a:prstGeom prst="rect">
            <a:avLst/>
          </a:prstGeom>
          <a:noFill/>
        </p:spPr>
        <p:txBody>
          <a:bodyPr wrap="square">
            <a:spAutoFit/>
          </a:bodyPr>
          <a:p>
            <a:pPr algn="l">
              <a:spcBef>
                <a:spcPts val="600"/>
              </a:spcBef>
              <a:spcAft>
                <a:spcPts val="600"/>
              </a:spcAft>
              <a:buClrTx/>
              <a:buSzTx/>
              <a:buFontTx/>
            </a:pPr>
            <a:r>
              <a:rPr lang="zh-CN" altLang="en-US" sz="2800" b="1" dirty="0">
                <a:solidFill>
                  <a:srgbClr val="256DB7"/>
                </a:solidFill>
                <a:effectLst/>
                <a:latin typeface="华文中宋" panose="02010600040101010101" charset="-122"/>
                <a:ea typeface="华文中宋" panose="02010600040101010101" charset="-122"/>
                <a:cs typeface="Times New Roman" panose="02020603050405020304" charset="0"/>
                <a:sym typeface="+mn-ea"/>
              </a:rPr>
              <a:t>数据集获取与处理</a:t>
            </a:r>
            <a:endParaRPr lang="zh-CN" altLang="en-US" sz="2800" b="1" i="0" dirty="0">
              <a:solidFill>
                <a:srgbClr val="256DB7"/>
              </a:solidFill>
              <a:effectLst/>
              <a:latin typeface="华文中宋" panose="02010600040101010101" charset="-122"/>
              <a:ea typeface="华文中宋" panose="02010600040101010101" charset="-122"/>
              <a:cs typeface="Times New Roman" panose="02020603050405020304" charset="0"/>
              <a:sym typeface="+mn-ea"/>
            </a:endParaRPr>
          </a:p>
        </p:txBody>
      </p:sp>
      <p:sp>
        <p:nvSpPr>
          <p:cNvPr id="1048597" name="文本框 8"/>
          <p:cNvSpPr txBox="1"/>
          <p:nvPr>
            <p:custDataLst>
              <p:tags r:id="rId4"/>
            </p:custDataLst>
          </p:nvPr>
        </p:nvSpPr>
        <p:spPr>
          <a:xfrm>
            <a:off x="5360035" y="2795905"/>
            <a:ext cx="4265295" cy="521970"/>
          </a:xfrm>
          <a:prstGeom prst="rect">
            <a:avLst/>
          </a:prstGeom>
          <a:noFill/>
        </p:spPr>
        <p:txBody>
          <a:bodyPr wrap="square">
            <a:spAutoFit/>
          </a:bodyPr>
          <a:p>
            <a:pPr algn="l">
              <a:spcBef>
                <a:spcPts val="600"/>
              </a:spcBef>
              <a:spcAft>
                <a:spcPts val="600"/>
              </a:spcAft>
              <a:buClrTx/>
              <a:buSzTx/>
              <a:buFontTx/>
            </a:pPr>
            <a:r>
              <a:rPr lang="zh-CN" sz="2800" b="1" i="0" dirty="0">
                <a:solidFill>
                  <a:srgbClr val="256DB7"/>
                </a:solidFill>
                <a:effectLst/>
                <a:latin typeface="华文中宋" panose="02010600040101010101" charset="-122"/>
                <a:ea typeface="华文中宋" panose="02010600040101010101" charset="-122"/>
              </a:rPr>
              <a:t>论文阅读与复现</a:t>
            </a:r>
            <a:endParaRPr lang="zh-CN" sz="2800" b="1" i="0" dirty="0">
              <a:solidFill>
                <a:srgbClr val="256DB7"/>
              </a:solidFill>
              <a:effectLst/>
              <a:latin typeface="华文中宋" panose="02010600040101010101" charset="-122"/>
              <a:ea typeface="华文中宋" panose="02010600040101010101" charset="-122"/>
            </a:endParaRPr>
          </a:p>
        </p:txBody>
      </p:sp>
      <p:sp>
        <p:nvSpPr>
          <p:cNvPr id="1048599" name="矩形: 圆角 13"/>
          <p:cNvSpPr/>
          <p:nvPr>
            <p:custDataLst>
              <p:tags r:id="rId5"/>
            </p:custDataLst>
          </p:nvPr>
        </p:nvSpPr>
        <p:spPr>
          <a:xfrm>
            <a:off x="4655185" y="1049655"/>
            <a:ext cx="576000" cy="576000"/>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dirty="0">
                <a:latin typeface="Times New Roman" panose="02020603050405020304" charset="0"/>
                <a:ea typeface="+mj-ea"/>
                <a:cs typeface="Times New Roman" panose="02020603050405020304" charset="0"/>
              </a:rPr>
              <a:t>01</a:t>
            </a:r>
            <a:endParaRPr lang="en-US" altLang="zh-CN" sz="2400" b="1" dirty="0">
              <a:latin typeface="Times New Roman" panose="02020603050405020304" charset="0"/>
              <a:ea typeface="+mj-ea"/>
              <a:cs typeface="Times New Roman" panose="02020603050405020304" charset="0"/>
            </a:endParaRPr>
          </a:p>
        </p:txBody>
      </p:sp>
      <p:sp>
        <p:nvSpPr>
          <p:cNvPr id="1048604" name="文本框 20"/>
          <p:cNvSpPr txBox="1"/>
          <p:nvPr/>
        </p:nvSpPr>
        <p:spPr>
          <a:xfrm>
            <a:off x="539025" y="2790078"/>
            <a:ext cx="1557020" cy="922020"/>
          </a:xfrm>
          <a:prstGeom prst="rect">
            <a:avLst/>
          </a:prstGeom>
          <a:noFill/>
        </p:spPr>
        <p:txBody>
          <a:bodyPr wrap="none" rtlCol="0">
            <a:spAutoFit/>
          </a:bodyPr>
          <a:p>
            <a:r>
              <a:rPr lang="zh-CN" altLang="en-US" sz="5400" b="1" dirty="0">
                <a:solidFill>
                  <a:schemeClr val="bg1"/>
                </a:solidFill>
                <a:latin typeface="华文中宋" panose="02010600040101010101" charset="-122"/>
                <a:ea typeface="华文中宋" panose="02010600040101010101" charset="-122"/>
                <a:cs typeface="Times New Roman" panose="02020603050405020304" charset="0"/>
              </a:rPr>
              <a:t>目录</a:t>
            </a:r>
            <a:endParaRPr lang="zh-CN" altLang="en-US" sz="5400" b="1" dirty="0">
              <a:solidFill>
                <a:schemeClr val="bg1"/>
              </a:solidFill>
              <a:latin typeface="华文中宋" panose="02010600040101010101" charset="-122"/>
              <a:ea typeface="华文中宋" panose="02010600040101010101" charset="-122"/>
              <a:cs typeface="Times New Roman" panose="02020603050405020304" charset="0"/>
            </a:endParaRPr>
          </a:p>
        </p:txBody>
      </p:sp>
      <p:sp>
        <p:nvSpPr>
          <p:cNvPr id="9" name="矩形: 圆角 13"/>
          <p:cNvSpPr/>
          <p:nvPr>
            <p:custDataLst>
              <p:tags r:id="rId6"/>
            </p:custDataLst>
          </p:nvPr>
        </p:nvSpPr>
        <p:spPr>
          <a:xfrm>
            <a:off x="4659630" y="1905000"/>
            <a:ext cx="576000" cy="576000"/>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dirty="0">
                <a:latin typeface="Times New Roman" panose="02020603050405020304" charset="0"/>
                <a:ea typeface="+mj-ea"/>
                <a:cs typeface="Times New Roman" panose="02020603050405020304" charset="0"/>
              </a:rPr>
              <a:t>02</a:t>
            </a:r>
            <a:endParaRPr lang="en-US" altLang="zh-CN" sz="2400" b="1" dirty="0">
              <a:latin typeface="Times New Roman" panose="02020603050405020304" charset="0"/>
              <a:ea typeface="+mj-ea"/>
              <a:cs typeface="Times New Roman" panose="02020603050405020304" charset="0"/>
            </a:endParaRPr>
          </a:p>
        </p:txBody>
      </p:sp>
      <p:sp>
        <p:nvSpPr>
          <p:cNvPr id="10" name="矩形: 圆角 13"/>
          <p:cNvSpPr/>
          <p:nvPr>
            <p:custDataLst>
              <p:tags r:id="rId7"/>
            </p:custDataLst>
          </p:nvPr>
        </p:nvSpPr>
        <p:spPr>
          <a:xfrm>
            <a:off x="4660265" y="2785745"/>
            <a:ext cx="576000" cy="576000"/>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dirty="0">
                <a:latin typeface="Times New Roman" panose="02020603050405020304" charset="0"/>
                <a:ea typeface="+mj-ea"/>
                <a:cs typeface="Times New Roman" panose="02020603050405020304" charset="0"/>
              </a:rPr>
              <a:t>03</a:t>
            </a:r>
            <a:endParaRPr lang="en-US" altLang="zh-CN" sz="2400" b="1" dirty="0">
              <a:latin typeface="Times New Roman" panose="02020603050405020304" charset="0"/>
              <a:ea typeface="+mj-ea"/>
              <a:cs typeface="Times New Roman" panose="02020603050405020304" charset="0"/>
            </a:endParaRPr>
          </a:p>
        </p:txBody>
      </p:sp>
      <p:sp>
        <p:nvSpPr>
          <p:cNvPr id="11" name="矩形: 圆角 13"/>
          <p:cNvSpPr/>
          <p:nvPr>
            <p:custDataLst>
              <p:tags r:id="rId8"/>
            </p:custDataLst>
          </p:nvPr>
        </p:nvSpPr>
        <p:spPr>
          <a:xfrm>
            <a:off x="4666615" y="4526915"/>
            <a:ext cx="576000" cy="576000"/>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dirty="0">
                <a:latin typeface="Times New Roman" panose="02020603050405020304" charset="0"/>
                <a:ea typeface="+mj-ea"/>
                <a:cs typeface="Times New Roman" panose="02020603050405020304" charset="0"/>
              </a:rPr>
              <a:t>05</a:t>
            </a:r>
            <a:endParaRPr lang="en-US" altLang="zh-CN" sz="2400" b="1" dirty="0">
              <a:latin typeface="Times New Roman" panose="02020603050405020304" charset="0"/>
              <a:ea typeface="+mj-ea"/>
              <a:cs typeface="Times New Roman" panose="02020603050405020304" charset="0"/>
            </a:endParaRPr>
          </a:p>
        </p:txBody>
      </p:sp>
      <p:sp>
        <p:nvSpPr>
          <p:cNvPr id="12" name="文本框 5"/>
          <p:cNvSpPr txBox="1"/>
          <p:nvPr>
            <p:custDataLst>
              <p:tags r:id="rId9"/>
            </p:custDataLst>
          </p:nvPr>
        </p:nvSpPr>
        <p:spPr>
          <a:xfrm>
            <a:off x="5366385" y="4541520"/>
            <a:ext cx="4950460" cy="521970"/>
          </a:xfrm>
          <a:prstGeom prst="rect">
            <a:avLst/>
          </a:prstGeom>
          <a:noFill/>
        </p:spPr>
        <p:txBody>
          <a:bodyPr wrap="square">
            <a:spAutoFit/>
          </a:bodyPr>
          <a:p>
            <a:pPr algn="l">
              <a:spcAft>
                <a:spcPts val="600"/>
              </a:spcAft>
            </a:pPr>
            <a:r>
              <a:rPr lang="zh-CN" altLang="en-US" sz="2800" b="1" i="0" dirty="0">
                <a:solidFill>
                  <a:srgbClr val="256DB7"/>
                </a:solidFill>
                <a:effectLst/>
                <a:latin typeface="华文中宋" panose="02010600040101010101" charset="-122"/>
                <a:ea typeface="华文中宋" panose="02010600040101010101" charset="-122"/>
              </a:rPr>
              <a:t>实验结果分析</a:t>
            </a:r>
            <a:endParaRPr lang="zh-CN" altLang="en-US" sz="2800" b="1" i="0" dirty="0">
              <a:solidFill>
                <a:srgbClr val="256DB7"/>
              </a:solidFill>
              <a:effectLst/>
              <a:latin typeface="华文中宋" panose="02010600040101010101" charset="-122"/>
              <a:ea typeface="华文中宋" panose="02010600040101010101" charset="-122"/>
            </a:endParaRPr>
          </a:p>
        </p:txBody>
      </p:sp>
      <p:sp>
        <p:nvSpPr>
          <p:cNvPr id="15" name="文本框 8"/>
          <p:cNvSpPr txBox="1"/>
          <p:nvPr>
            <p:custDataLst>
              <p:tags r:id="rId10"/>
            </p:custDataLst>
          </p:nvPr>
        </p:nvSpPr>
        <p:spPr>
          <a:xfrm>
            <a:off x="5377815" y="5398135"/>
            <a:ext cx="2825115" cy="521970"/>
          </a:xfrm>
          <a:prstGeom prst="rect">
            <a:avLst/>
          </a:prstGeom>
          <a:noFill/>
        </p:spPr>
        <p:txBody>
          <a:bodyPr wrap="square">
            <a:spAutoFit/>
          </a:bodyPr>
          <a:p>
            <a:pPr algn="l">
              <a:spcBef>
                <a:spcPts val="600"/>
              </a:spcBef>
              <a:spcAft>
                <a:spcPts val="600"/>
              </a:spcAft>
              <a:buClrTx/>
              <a:buSzTx/>
              <a:buFontTx/>
            </a:pPr>
            <a:r>
              <a:rPr lang="zh-CN" altLang="en-US" sz="2800" b="1" i="0" dirty="0">
                <a:solidFill>
                  <a:srgbClr val="256DB7"/>
                </a:solidFill>
                <a:effectLst/>
                <a:latin typeface="华文中宋" panose="02010600040101010101" charset="-122"/>
                <a:ea typeface="华文中宋" panose="02010600040101010101" charset="-122"/>
              </a:rPr>
              <a:t>实际应用场景</a:t>
            </a:r>
            <a:endParaRPr lang="zh-CN" altLang="en-US" sz="2800" b="1" i="0" dirty="0">
              <a:solidFill>
                <a:srgbClr val="256DB7"/>
              </a:solidFill>
              <a:effectLst/>
              <a:latin typeface="华文中宋" panose="02010600040101010101" charset="-122"/>
              <a:ea typeface="华文中宋" panose="02010600040101010101" charset="-122"/>
            </a:endParaRPr>
          </a:p>
        </p:txBody>
      </p:sp>
      <p:sp>
        <p:nvSpPr>
          <p:cNvPr id="18" name="矩形: 圆角 13"/>
          <p:cNvSpPr/>
          <p:nvPr>
            <p:custDataLst>
              <p:tags r:id="rId11"/>
            </p:custDataLst>
          </p:nvPr>
        </p:nvSpPr>
        <p:spPr>
          <a:xfrm>
            <a:off x="4666615" y="5387340"/>
            <a:ext cx="576000" cy="576000"/>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dirty="0">
                <a:latin typeface="Times New Roman" panose="02020603050405020304" charset="0"/>
                <a:ea typeface="+mj-ea"/>
                <a:cs typeface="Times New Roman" panose="02020603050405020304" charset="0"/>
              </a:rPr>
              <a:t>06</a:t>
            </a:r>
            <a:endParaRPr lang="en-US" altLang="zh-CN" sz="2400" b="1" dirty="0">
              <a:latin typeface="Times New Roman" panose="02020603050405020304" charset="0"/>
              <a:ea typeface="+mj-ea"/>
              <a:cs typeface="Times New Roman" panose="02020603050405020304" charset="0"/>
            </a:endParaRPr>
          </a:p>
        </p:txBody>
      </p:sp>
      <p:sp>
        <p:nvSpPr>
          <p:cNvPr id="21" name="矩形: 圆角 13"/>
          <p:cNvSpPr/>
          <p:nvPr>
            <p:custDataLst>
              <p:tags r:id="rId12"/>
            </p:custDataLst>
          </p:nvPr>
        </p:nvSpPr>
        <p:spPr>
          <a:xfrm>
            <a:off x="4658995" y="3666490"/>
            <a:ext cx="576000" cy="576000"/>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dirty="0">
                <a:latin typeface="Times New Roman" panose="02020603050405020304" charset="0"/>
                <a:ea typeface="+mj-ea"/>
                <a:cs typeface="Times New Roman" panose="02020603050405020304" charset="0"/>
              </a:rPr>
              <a:t>04</a:t>
            </a:r>
            <a:endParaRPr lang="en-US" altLang="zh-CN" sz="2400" b="1" dirty="0">
              <a:latin typeface="Times New Roman" panose="02020603050405020304" charset="0"/>
              <a:ea typeface="+mj-ea"/>
              <a:cs typeface="Times New Roman" panose="02020603050405020304" charset="0"/>
            </a:endParaRPr>
          </a:p>
        </p:txBody>
      </p:sp>
      <p:sp>
        <p:nvSpPr>
          <p:cNvPr id="22" name="文本框 5"/>
          <p:cNvSpPr txBox="1"/>
          <p:nvPr>
            <p:custDataLst>
              <p:tags r:id="rId13"/>
            </p:custDataLst>
          </p:nvPr>
        </p:nvSpPr>
        <p:spPr>
          <a:xfrm>
            <a:off x="5358765" y="3681095"/>
            <a:ext cx="4147820" cy="521970"/>
          </a:xfrm>
          <a:prstGeom prst="rect">
            <a:avLst/>
          </a:prstGeom>
          <a:noFill/>
        </p:spPr>
        <p:txBody>
          <a:bodyPr wrap="square">
            <a:spAutoFit/>
          </a:bodyPr>
          <a:p>
            <a:pPr algn="l">
              <a:spcAft>
                <a:spcPts val="600"/>
              </a:spcAft>
            </a:pPr>
            <a:r>
              <a:rPr lang="zh-CN" sz="2800" b="1" i="0" dirty="0">
                <a:solidFill>
                  <a:srgbClr val="256DB7"/>
                </a:solidFill>
                <a:effectLst/>
                <a:latin typeface="Times New Roman" panose="02020603050405020304" charset="0"/>
                <a:ea typeface="华文中宋" panose="02010600040101010101" charset="-122"/>
                <a:cs typeface="Times New Roman" panose="02020603050405020304" charset="0"/>
              </a:rPr>
              <a:t>改进模型的提出与实现</a:t>
            </a:r>
            <a:endParaRPr lang="zh-CN" sz="2800" b="1" i="0" dirty="0">
              <a:solidFill>
                <a:srgbClr val="256DB7"/>
              </a:solidFill>
              <a:effectLst/>
              <a:latin typeface="Times New Roman" panose="02020603050405020304" charset="0"/>
              <a:ea typeface="华文中宋" panose="02010600040101010101" charset="-122"/>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8" name="文本占位符 1"/>
          <p:cNvSpPr>
            <a:spLocks noGrp="1"/>
          </p:cNvSpPr>
          <p:nvPr>
            <p:ph type="body" sz="quarter" idx="10"/>
          </p:nvPr>
        </p:nvSpPr>
        <p:spPr/>
        <p:txBody>
          <a:bodyPr/>
          <a:p>
            <a:pPr algn="l">
              <a:spcBef>
                <a:spcPts val="600"/>
              </a:spcBef>
              <a:spcAft>
                <a:spcPts val="600"/>
              </a:spcAft>
              <a:buClrTx/>
              <a:buSzTx/>
              <a:buFontTx/>
            </a:pPr>
            <a:r>
              <a:rPr lang="en-US" altLang="zh-CN" b="1" dirty="0">
                <a:solidFill>
                  <a:srgbClr val="256DB7"/>
                </a:solidFill>
                <a:effectLst/>
                <a:latin typeface="华文中宋" panose="02010600040101010101" charset="-122"/>
                <a:ea typeface="华文中宋" panose="02010600040101010101" charset="-122"/>
                <a:cs typeface="Times New Roman" panose="02020603050405020304" charset="0"/>
                <a:sym typeface="+mn-ea"/>
              </a:rPr>
              <a:t>项目背景与工作介绍</a:t>
            </a:r>
            <a:endParaRPr lang="en-US" altLang="zh-CN" b="1" dirty="0">
              <a:solidFill>
                <a:srgbClr val="256DB7"/>
              </a:solidFill>
              <a:effectLst/>
              <a:latin typeface="华文中宋" panose="02010600040101010101" charset="-122"/>
              <a:ea typeface="华文中宋" panose="02010600040101010101" charset="-122"/>
              <a:cs typeface="Times New Roman" panose="02020603050405020304" charset="0"/>
              <a:sym typeface="+mn-ea"/>
            </a:endParaRPr>
          </a:p>
        </p:txBody>
      </p:sp>
      <p:cxnSp>
        <p:nvCxnSpPr>
          <p:cNvPr id="3145731" name="直接连接符 39"/>
          <p:cNvCxnSpPr/>
          <p:nvPr/>
        </p:nvCxnSpPr>
        <p:spPr>
          <a:xfrm>
            <a:off x="4258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17" name="矩形: 圆角 15"/>
          <p:cNvSpPr/>
          <p:nvPr>
            <p:custDataLst>
              <p:tags r:id="rId1"/>
            </p:custDataLst>
          </p:nvPr>
        </p:nvSpPr>
        <p:spPr>
          <a:xfrm>
            <a:off x="219075" y="1135380"/>
            <a:ext cx="6388735" cy="5264150"/>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5" name="矩形: 圆角 15"/>
          <p:cNvSpPr/>
          <p:nvPr>
            <p:custDataLst>
              <p:tags r:id="rId2"/>
            </p:custDataLst>
          </p:nvPr>
        </p:nvSpPr>
        <p:spPr>
          <a:xfrm>
            <a:off x="6877050" y="1135380"/>
            <a:ext cx="5160645" cy="5264150"/>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8" name="文本占位符 1"/>
          <p:cNvSpPr>
            <a:spLocks noGrp="1"/>
          </p:cNvSpPr>
          <p:nvPr/>
        </p:nvSpPr>
        <p:spPr>
          <a:xfrm>
            <a:off x="8609965" y="1400810"/>
            <a:ext cx="1809750" cy="36258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1"/>
                </a:solidFill>
                <a:latin typeface="思源宋体 CN Heavy" panose="02020900000000000000" pitchFamily="18" charset="-122"/>
                <a:ea typeface="思源宋体 CN Heavy" panose="020209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Bef>
                <a:spcPts val="600"/>
              </a:spcBef>
              <a:spcAft>
                <a:spcPts val="600"/>
              </a:spcAft>
              <a:buClrTx/>
              <a:buSzTx/>
              <a:buFontTx/>
            </a:pPr>
            <a:r>
              <a:rPr lang="zh-CN" altLang="en-US" sz="2400" b="1" dirty="0">
                <a:solidFill>
                  <a:srgbClr val="256DB7"/>
                </a:solidFill>
                <a:effectLst/>
                <a:latin typeface="华文中宋" panose="02010600040101010101" charset="-122"/>
                <a:ea typeface="华文中宋" panose="02010600040101010101" charset="-122"/>
                <a:sym typeface="+mn-ea"/>
              </a:rPr>
              <a:t>我们的工作</a:t>
            </a:r>
            <a:endParaRPr lang="zh-CN" altLang="en-US" sz="2400" b="1" dirty="0">
              <a:solidFill>
                <a:srgbClr val="256DB7"/>
              </a:solidFill>
              <a:effectLst/>
              <a:latin typeface="华文中宋" panose="02010600040101010101" charset="-122"/>
              <a:ea typeface="华文中宋" panose="02010600040101010101" charset="-122"/>
              <a:cs typeface="Times New Roman" panose="02020603050405020304" charset="0"/>
              <a:sym typeface="+mn-ea"/>
            </a:endParaRPr>
          </a:p>
        </p:txBody>
      </p:sp>
      <p:grpSp>
        <p:nvGrpSpPr>
          <p:cNvPr id="47" name="组合 40"/>
          <p:cNvGrpSpPr/>
          <p:nvPr/>
        </p:nvGrpSpPr>
        <p:grpSpPr>
          <a:xfrm rot="0">
            <a:off x="0" y="6509385"/>
            <a:ext cx="4146550" cy="348615"/>
            <a:chOff x="1106706" y="-924266"/>
            <a:chExt cx="2146014" cy="298858"/>
          </a:xfrm>
          <a:solidFill>
            <a:schemeClr val="tx2">
              <a:lumMod val="60000"/>
              <a:lumOff val="40000"/>
            </a:schemeClr>
          </a:solidFill>
        </p:grpSpPr>
        <p:sp>
          <p:nvSpPr>
            <p:cNvPr id="1048619" name="矩形 43"/>
            <p:cNvSpPr/>
            <p:nvPr/>
          </p:nvSpPr>
          <p:spPr>
            <a:xfrm>
              <a:off x="1106706" y="-924266"/>
              <a:ext cx="967605" cy="298858"/>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1048620" name="矩形 44"/>
            <p:cNvSpPr/>
            <p:nvPr/>
          </p:nvSpPr>
          <p:spPr>
            <a:xfrm>
              <a:off x="2073891" y="-924266"/>
              <a:ext cx="1178829"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2" name="矩形 44"/>
          <p:cNvSpPr/>
          <p:nvPr/>
        </p:nvSpPr>
        <p:spPr>
          <a:xfrm>
            <a:off x="4146550" y="6508750"/>
            <a:ext cx="220472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4" name="矩形 44"/>
          <p:cNvSpPr/>
          <p:nvPr/>
        </p:nvSpPr>
        <p:spPr>
          <a:xfrm>
            <a:off x="6350635" y="6508750"/>
            <a:ext cx="225933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5" name="矩形 44"/>
          <p:cNvSpPr/>
          <p:nvPr/>
        </p:nvSpPr>
        <p:spPr>
          <a:xfrm>
            <a:off x="8609965" y="6508750"/>
            <a:ext cx="156400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6" name="矩形 44"/>
          <p:cNvSpPr/>
          <p:nvPr/>
        </p:nvSpPr>
        <p:spPr>
          <a:xfrm>
            <a:off x="10173335" y="6508750"/>
            <a:ext cx="201866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9" name="文本框 18"/>
          <p:cNvSpPr txBox="1"/>
          <p:nvPr/>
        </p:nvSpPr>
        <p:spPr>
          <a:xfrm>
            <a:off x="7425055" y="1983740"/>
            <a:ext cx="4349750" cy="737235"/>
          </a:xfrm>
          <a:prstGeom prst="rect">
            <a:avLst/>
          </a:prstGeom>
          <a:noFill/>
          <a:ln>
            <a:solidFill>
              <a:srgbClr val="256DB7"/>
            </a:solidFill>
          </a:ln>
        </p:spPr>
        <p:txBody>
          <a:bodyPr wrap="square" rtlCol="0" anchor="t">
            <a:spAutoFit/>
          </a:bodyPr>
          <a:p>
            <a:pPr algn="dist"/>
            <a:r>
              <a:rPr sz="1400">
                <a:solidFill>
                  <a:schemeClr val="tx1"/>
                </a:solidFill>
                <a:latin typeface="Times New Roman" panose="02020603050405020304" charset="0"/>
                <a:ea typeface="华文中宋" panose="02010600040101010101" charset="-122"/>
                <a:cs typeface="Times New Roman" panose="02020603050405020304" charset="0"/>
                <a:sym typeface="+mn-ea"/>
              </a:rPr>
              <a:t>我们对 MIMIC-IV 医疗数据集进行挖掘和分析</a:t>
            </a:r>
            <a:r>
              <a:rPr lang="zh-CN" sz="1400">
                <a:solidFill>
                  <a:schemeClr val="tx1"/>
                </a:solidFill>
                <a:latin typeface="Times New Roman" panose="02020603050405020304" charset="0"/>
                <a:ea typeface="华文中宋" panose="02010600040101010101" charset="-122"/>
                <a:cs typeface="Times New Roman" panose="02020603050405020304" charset="0"/>
                <a:sym typeface="+mn-ea"/>
              </a:rPr>
              <a:t>，</a:t>
            </a:r>
            <a:r>
              <a:rPr sz="1400">
                <a:solidFill>
                  <a:schemeClr val="tx1"/>
                </a:solidFill>
                <a:latin typeface="Times New Roman" panose="02020603050405020304" charset="0"/>
                <a:ea typeface="华文中宋" panose="02010600040101010101" charset="-122"/>
                <a:cs typeface="Times New Roman" panose="02020603050405020304" charset="0"/>
                <a:sym typeface="+mn-ea"/>
              </a:rPr>
              <a:t>提取出完整、鲁棒、可用于机器学习建模的三个</a:t>
            </a:r>
            <a:r>
              <a:rPr sz="1400" b="1">
                <a:solidFill>
                  <a:schemeClr val="tx1"/>
                </a:solidFill>
                <a:latin typeface="Times New Roman" panose="02020603050405020304" charset="0"/>
                <a:ea typeface="华文中宋" panose="02010600040101010101" charset="-122"/>
                <a:cs typeface="Times New Roman" panose="02020603050405020304" charset="0"/>
                <a:sym typeface="+mn-ea"/>
              </a:rPr>
              <a:t>数据集</a:t>
            </a:r>
            <a:r>
              <a:rPr sz="1400">
                <a:solidFill>
                  <a:schemeClr val="tx1"/>
                </a:solidFill>
                <a:latin typeface="Times New Roman" panose="02020603050405020304" charset="0"/>
                <a:ea typeface="华文中宋" panose="02010600040101010101" charset="-122"/>
                <a:cs typeface="Times New Roman" panose="02020603050405020304" charset="0"/>
                <a:sym typeface="+mn-ea"/>
              </a:rPr>
              <a:t> Stroke (脑卒中)、Sepsis (脓毒症) 和</a:t>
            </a:r>
            <a:r>
              <a:rPr lang="en-US" sz="1400">
                <a:solidFill>
                  <a:schemeClr val="tx1"/>
                </a:solidFill>
                <a:latin typeface="Times New Roman" panose="02020603050405020304" charset="0"/>
                <a:ea typeface="华文中宋" panose="02010600040101010101" charset="-122"/>
                <a:cs typeface="Times New Roman" panose="02020603050405020304" charset="0"/>
                <a:sym typeface="+mn-ea"/>
              </a:rPr>
              <a:t> </a:t>
            </a:r>
            <a:r>
              <a:rPr sz="1400">
                <a:solidFill>
                  <a:schemeClr val="tx1"/>
                </a:solidFill>
                <a:latin typeface="Times New Roman" panose="02020603050405020304" charset="0"/>
                <a:ea typeface="华文中宋" panose="02010600040101010101" charset="-122"/>
                <a:cs typeface="Times New Roman" panose="02020603050405020304" charset="0"/>
                <a:sym typeface="+mn-ea"/>
              </a:rPr>
              <a:t>Coroheart (冠心病)</a:t>
            </a:r>
            <a:r>
              <a:rPr lang="zh-CN" sz="1400">
                <a:solidFill>
                  <a:schemeClr val="tx1"/>
                </a:solidFill>
                <a:latin typeface="Times New Roman" panose="02020603050405020304" charset="0"/>
                <a:ea typeface="华文中宋" panose="02010600040101010101" charset="-122"/>
                <a:cs typeface="Times New Roman" panose="02020603050405020304" charset="0"/>
                <a:sym typeface="+mn-ea"/>
              </a:rPr>
              <a:t>。</a:t>
            </a:r>
            <a:endParaRPr lang="zh-CN" sz="1400">
              <a:solidFill>
                <a:schemeClr val="tx1"/>
              </a:solidFill>
              <a:latin typeface="Times New Roman" panose="02020603050405020304" charset="0"/>
              <a:ea typeface="华文中宋" panose="02010600040101010101" charset="-122"/>
              <a:cs typeface="Times New Roman" panose="02020603050405020304" charset="0"/>
              <a:sym typeface="+mn-ea"/>
            </a:endParaRPr>
          </a:p>
        </p:txBody>
      </p:sp>
      <p:sp>
        <p:nvSpPr>
          <p:cNvPr id="3" name="文本占位符 1"/>
          <p:cNvSpPr>
            <a:spLocks noGrp="1"/>
          </p:cNvSpPr>
          <p:nvPr/>
        </p:nvSpPr>
        <p:spPr>
          <a:xfrm>
            <a:off x="818515" y="1519555"/>
            <a:ext cx="5190490" cy="36258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1"/>
                </a:solidFill>
                <a:latin typeface="思源宋体 CN Heavy" panose="02020900000000000000" pitchFamily="18" charset="-122"/>
                <a:ea typeface="思源宋体 CN Heavy" panose="020209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Bef>
                <a:spcPts val="600"/>
              </a:spcBef>
              <a:spcAft>
                <a:spcPts val="600"/>
              </a:spcAft>
              <a:buClrTx/>
              <a:buSzTx/>
              <a:buFontTx/>
            </a:pPr>
            <a:r>
              <a:rPr lang="zh-CN" altLang="en-US" sz="2000"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时间点过程</a:t>
            </a:r>
            <a:r>
              <a:rPr lang="en-US" altLang="zh-CN" sz="2000"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 (Temporal Point Processes, TPPs)</a:t>
            </a:r>
            <a:endParaRPr lang="en-US" altLang="zh-CN" sz="2000" b="1" dirty="0">
              <a:solidFill>
                <a:srgbClr val="256DB7"/>
              </a:solidFill>
              <a:effectLst/>
              <a:latin typeface="Times New Roman" panose="02020603050405020304" charset="0"/>
              <a:ea typeface="华文中宋" panose="02010600040101010101" charset="-122"/>
              <a:cs typeface="Times New Roman" panose="02020603050405020304" charset="0"/>
              <a:sym typeface="+mn-ea"/>
            </a:endParaRPr>
          </a:p>
        </p:txBody>
      </p:sp>
      <p:pic>
        <p:nvPicPr>
          <p:cNvPr id="4" name="图片 3"/>
          <p:cNvPicPr>
            <a:picLocks noChangeAspect="1"/>
          </p:cNvPicPr>
          <p:nvPr/>
        </p:nvPicPr>
        <p:blipFill>
          <a:blip r:embed="rId3"/>
          <a:stretch>
            <a:fillRect/>
          </a:stretch>
        </p:blipFill>
        <p:spPr>
          <a:xfrm>
            <a:off x="485775" y="3205480"/>
            <a:ext cx="4290695" cy="614680"/>
          </a:xfrm>
          <a:prstGeom prst="rect">
            <a:avLst/>
          </a:prstGeom>
          <a:ln>
            <a:solidFill>
              <a:srgbClr val="256DB7"/>
            </a:solidFill>
          </a:ln>
        </p:spPr>
      </p:pic>
      <p:sp>
        <p:nvSpPr>
          <p:cNvPr id="6" name="文本框 5"/>
          <p:cNvSpPr txBox="1"/>
          <p:nvPr/>
        </p:nvSpPr>
        <p:spPr>
          <a:xfrm>
            <a:off x="713740" y="2070100"/>
            <a:ext cx="5295265" cy="645160"/>
          </a:xfrm>
          <a:prstGeom prst="rect">
            <a:avLst/>
          </a:prstGeom>
          <a:noFill/>
        </p:spPr>
        <p:txBody>
          <a:bodyPr wrap="square" rtlCol="0" anchor="t">
            <a:spAutoFit/>
          </a:bodyPr>
          <a:p>
            <a:r>
              <a:rPr lang="zh-CN" altLang="en-US">
                <a:latin typeface="Times New Roman" panose="02020603050405020304" charset="0"/>
                <a:ea typeface="华文中宋" panose="02010600040101010101" charset="-122"/>
                <a:cs typeface="Times New Roman" panose="02020603050405020304" charset="0"/>
              </a:rPr>
              <a:t>时间点过程在数学上被定义为一个随机过程，被广泛用于解析随时间演化的复杂事件序列。</a:t>
            </a:r>
            <a:endParaRPr lang="zh-CN" altLang="en-US">
              <a:latin typeface="Times New Roman" panose="02020603050405020304" charset="0"/>
              <a:ea typeface="华文中宋" panose="02010600040101010101" charset="-122"/>
              <a:cs typeface="Times New Roman" panose="02020603050405020304" charset="0"/>
            </a:endParaRPr>
          </a:p>
        </p:txBody>
      </p:sp>
      <p:sp>
        <p:nvSpPr>
          <p:cNvPr id="7" name="文本框 6"/>
          <p:cNvSpPr txBox="1"/>
          <p:nvPr/>
        </p:nvSpPr>
        <p:spPr>
          <a:xfrm>
            <a:off x="1796415" y="2802255"/>
            <a:ext cx="1669415" cy="368300"/>
          </a:xfrm>
          <a:prstGeom prst="rect">
            <a:avLst/>
          </a:prstGeom>
        </p:spPr>
        <p:txBody>
          <a:bodyPr wrap="square">
            <a:spAutoFit/>
          </a:bodyPr>
          <a:p>
            <a:r>
              <a:rPr lang="zh-CN" altLang="en-US">
                <a:solidFill>
                  <a:srgbClr val="256DB7"/>
                </a:solidFill>
                <a:latin typeface="华文中宋" panose="02010600040101010101" charset="-122"/>
                <a:ea typeface="华文中宋" panose="02010600040101010101" charset="-122"/>
              </a:rPr>
              <a:t>条件强度函数</a:t>
            </a:r>
            <a:endParaRPr lang="zh-CN" altLang="en-US">
              <a:solidFill>
                <a:srgbClr val="256DB7"/>
              </a:solidFill>
              <a:latin typeface="华文中宋" panose="02010600040101010101" charset="-122"/>
              <a:ea typeface="华文中宋" panose="02010600040101010101" charset="-122"/>
            </a:endParaRPr>
          </a:p>
        </p:txBody>
      </p:sp>
      <p:sp>
        <p:nvSpPr>
          <p:cNvPr id="23" name="文本框 22"/>
          <p:cNvSpPr txBox="1"/>
          <p:nvPr/>
        </p:nvSpPr>
        <p:spPr>
          <a:xfrm>
            <a:off x="4798695" y="2990215"/>
            <a:ext cx="1809115" cy="583565"/>
          </a:xfrm>
          <a:prstGeom prst="rect">
            <a:avLst/>
          </a:prstGeom>
          <a:noFill/>
        </p:spPr>
        <p:txBody>
          <a:bodyPr wrap="square" rtlCol="0" anchor="t">
            <a:spAutoFit/>
          </a:bodyPr>
          <a:p>
            <a:r>
              <a:rPr lang="zh-CN" altLang="en-US" sz="1600">
                <a:latin typeface="Times New Roman" panose="02020603050405020304" charset="0"/>
                <a:ea typeface="华文中宋" panose="02010600040101010101" charset="-122"/>
                <a:cs typeface="Times New Roman" panose="02020603050405020304" charset="0"/>
              </a:rPr>
              <a:t>理解事件演变过程</a:t>
            </a:r>
            <a:endParaRPr lang="zh-CN" altLang="en-US" sz="1600">
              <a:latin typeface="Times New Roman" panose="02020603050405020304" charset="0"/>
              <a:ea typeface="华文中宋" panose="02010600040101010101" charset="-122"/>
              <a:cs typeface="Times New Roman" panose="02020603050405020304" charset="0"/>
            </a:endParaRPr>
          </a:p>
          <a:p>
            <a:r>
              <a:rPr lang="zh-CN" altLang="en-US" sz="1600">
                <a:latin typeface="Times New Roman" panose="02020603050405020304" charset="0"/>
                <a:ea typeface="华文中宋" panose="02010600040101010101" charset="-122"/>
                <a:cs typeface="Times New Roman" panose="02020603050405020304" charset="0"/>
              </a:rPr>
              <a:t>预测时间发生事件</a:t>
            </a:r>
            <a:endParaRPr lang="zh-CN" altLang="en-US" sz="1600">
              <a:latin typeface="Times New Roman" panose="02020603050405020304" charset="0"/>
              <a:ea typeface="华文中宋" panose="02010600040101010101" charset="-122"/>
              <a:cs typeface="Times New Roman" panose="02020603050405020304" charset="0"/>
            </a:endParaRPr>
          </a:p>
        </p:txBody>
      </p:sp>
      <p:pic>
        <p:nvPicPr>
          <p:cNvPr id="24" name="图片 23" descr="多样化"/>
          <p:cNvPicPr>
            <a:picLocks noChangeAspect="1"/>
          </p:cNvPicPr>
          <p:nvPr/>
        </p:nvPicPr>
        <p:blipFill>
          <a:blip r:embed="rId4"/>
          <a:stretch>
            <a:fillRect/>
          </a:stretch>
        </p:blipFill>
        <p:spPr>
          <a:xfrm>
            <a:off x="1666875" y="4057015"/>
            <a:ext cx="497205" cy="467360"/>
          </a:xfrm>
          <a:prstGeom prst="rect">
            <a:avLst/>
          </a:prstGeom>
        </p:spPr>
      </p:pic>
      <p:sp>
        <p:nvSpPr>
          <p:cNvPr id="25" name="文本框 24"/>
          <p:cNvSpPr txBox="1"/>
          <p:nvPr/>
        </p:nvSpPr>
        <p:spPr>
          <a:xfrm>
            <a:off x="2239645" y="4057015"/>
            <a:ext cx="3041650" cy="398780"/>
          </a:xfrm>
          <a:prstGeom prst="rect">
            <a:avLst/>
          </a:prstGeom>
        </p:spPr>
        <p:txBody>
          <a:bodyPr wrap="square">
            <a:spAutoFit/>
          </a:bodyPr>
          <a:p>
            <a:r>
              <a:rPr lang="zh-CN" altLang="en-US" sz="2000" b="1">
                <a:solidFill>
                  <a:srgbClr val="256DB7"/>
                </a:solidFill>
                <a:latin typeface="华文中宋" panose="02010600040101010101" charset="-122"/>
                <a:ea typeface="华文中宋" panose="02010600040101010101" charset="-122"/>
              </a:rPr>
              <a:t>传统时间点过程的局限性</a:t>
            </a:r>
            <a:endParaRPr lang="zh-CN" altLang="en-US" sz="2000" b="1">
              <a:solidFill>
                <a:srgbClr val="256DB7"/>
              </a:solidFill>
              <a:latin typeface="华文中宋" panose="02010600040101010101" charset="-122"/>
              <a:ea typeface="华文中宋" panose="02010600040101010101" charset="-122"/>
            </a:endParaRPr>
          </a:p>
        </p:txBody>
      </p:sp>
      <p:sp>
        <p:nvSpPr>
          <p:cNvPr id="27" name="左大括号 26"/>
          <p:cNvSpPr/>
          <p:nvPr/>
        </p:nvSpPr>
        <p:spPr>
          <a:xfrm>
            <a:off x="589915" y="4707890"/>
            <a:ext cx="234950" cy="1158875"/>
          </a:xfrm>
          <a:prstGeom prst="leftBrace">
            <a:avLst/>
          </a:prstGeom>
          <a:ln>
            <a:solidFill>
              <a:srgbClr val="256DB7"/>
            </a:solidFill>
            <a:tailEnd type="none" w="med" len="med"/>
          </a:ln>
        </p:spPr>
        <p:style>
          <a:lnRef idx="2">
            <a:schemeClr val="accent1"/>
          </a:lnRef>
          <a:fillRef idx="0">
            <a:srgbClr val="FFFFFF"/>
          </a:fillRef>
          <a:effectRef idx="0">
            <a:srgbClr val="FFFFFF"/>
          </a:effectRef>
          <a:fontRef idx="minor">
            <a:schemeClr val="tx1"/>
          </a:fontRef>
        </p:style>
        <p:txBody>
          <a:bodyPr/>
          <a:p>
            <a:endParaRPr lang="zh-CN" altLang="en-US"/>
          </a:p>
        </p:txBody>
      </p:sp>
      <p:sp>
        <p:nvSpPr>
          <p:cNvPr id="28" name="文本框 27"/>
          <p:cNvSpPr txBox="1"/>
          <p:nvPr/>
        </p:nvSpPr>
        <p:spPr>
          <a:xfrm>
            <a:off x="815340" y="4572635"/>
            <a:ext cx="2595245" cy="337185"/>
          </a:xfrm>
          <a:prstGeom prst="rect">
            <a:avLst/>
          </a:prstGeom>
        </p:spPr>
        <p:txBody>
          <a:bodyPr wrap="square">
            <a:spAutoFit/>
          </a:bodyPr>
          <a:p>
            <a:r>
              <a:rPr lang="zh-CN" altLang="en-US" sz="1600" b="1">
                <a:solidFill>
                  <a:srgbClr val="000000"/>
                </a:solidFill>
                <a:latin typeface="华文中宋" panose="02010600040101010101" charset="-122"/>
                <a:ea typeface="华文中宋" panose="02010600040101010101" charset="-122"/>
              </a:rPr>
              <a:t>条件强度函数的设计不足</a:t>
            </a:r>
            <a:endParaRPr lang="zh-CN" altLang="en-US" sz="1600" b="1">
              <a:solidFill>
                <a:srgbClr val="000000"/>
              </a:solidFill>
              <a:latin typeface="华文中宋" panose="02010600040101010101" charset="-122"/>
              <a:ea typeface="华文中宋" panose="02010600040101010101" charset="-122"/>
            </a:endParaRPr>
          </a:p>
        </p:txBody>
      </p:sp>
      <p:sp>
        <p:nvSpPr>
          <p:cNvPr id="29" name="文本框 28"/>
          <p:cNvSpPr txBox="1"/>
          <p:nvPr/>
        </p:nvSpPr>
        <p:spPr>
          <a:xfrm>
            <a:off x="815340" y="5135880"/>
            <a:ext cx="2165985" cy="337185"/>
          </a:xfrm>
          <a:prstGeom prst="rect">
            <a:avLst/>
          </a:prstGeom>
        </p:spPr>
        <p:txBody>
          <a:bodyPr wrap="square">
            <a:spAutoFit/>
          </a:bodyPr>
          <a:p>
            <a:r>
              <a:rPr lang="zh-CN" altLang="en-US" sz="1600" b="1">
                <a:solidFill>
                  <a:srgbClr val="000000"/>
                </a:solidFill>
                <a:latin typeface="华文中宋" panose="02010600040101010101" charset="-122"/>
                <a:ea typeface="华文中宋" panose="02010600040101010101" charset="-122"/>
              </a:rPr>
              <a:t>模型缺乏可解释性</a:t>
            </a:r>
            <a:endParaRPr lang="zh-CN" altLang="en-US" sz="1600" b="1">
              <a:solidFill>
                <a:srgbClr val="000000"/>
              </a:solidFill>
              <a:latin typeface="华文中宋" panose="02010600040101010101" charset="-122"/>
              <a:ea typeface="华文中宋" panose="02010600040101010101" charset="-122"/>
            </a:endParaRPr>
          </a:p>
        </p:txBody>
      </p:sp>
      <p:sp>
        <p:nvSpPr>
          <p:cNvPr id="30" name="文本框 29"/>
          <p:cNvSpPr txBox="1"/>
          <p:nvPr/>
        </p:nvSpPr>
        <p:spPr>
          <a:xfrm>
            <a:off x="815340" y="5676900"/>
            <a:ext cx="2850515" cy="337185"/>
          </a:xfrm>
          <a:prstGeom prst="rect">
            <a:avLst/>
          </a:prstGeom>
        </p:spPr>
        <p:txBody>
          <a:bodyPr wrap="square">
            <a:spAutoFit/>
          </a:bodyPr>
          <a:p>
            <a:r>
              <a:rPr lang="zh-CN" altLang="en-US" sz="1600" b="1">
                <a:solidFill>
                  <a:srgbClr val="000000"/>
                </a:solidFill>
                <a:latin typeface="华文中宋" panose="02010600040101010101" charset="-122"/>
                <a:ea typeface="华文中宋" panose="02010600040101010101" charset="-122"/>
              </a:rPr>
              <a:t>高效挖掘有效规则能力弱</a:t>
            </a:r>
            <a:endParaRPr lang="zh-CN" altLang="en-US" sz="1600" b="1">
              <a:solidFill>
                <a:srgbClr val="000000"/>
              </a:solidFill>
              <a:latin typeface="华文中宋" panose="02010600040101010101" charset="-122"/>
              <a:ea typeface="华文中宋" panose="02010600040101010101" charset="-122"/>
            </a:endParaRPr>
          </a:p>
        </p:txBody>
      </p:sp>
      <p:sp>
        <p:nvSpPr>
          <p:cNvPr id="31" name="文本框 30"/>
          <p:cNvSpPr txBox="1"/>
          <p:nvPr/>
        </p:nvSpPr>
        <p:spPr>
          <a:xfrm>
            <a:off x="3271520" y="4650740"/>
            <a:ext cx="3210560" cy="398780"/>
          </a:xfrm>
          <a:prstGeom prst="rect">
            <a:avLst/>
          </a:prstGeom>
          <a:ln>
            <a:solidFill>
              <a:srgbClr val="256DB7"/>
            </a:solidFill>
          </a:ln>
        </p:spPr>
        <p:txBody>
          <a:bodyPr wrap="square">
            <a:spAutoFit/>
          </a:bodyPr>
          <a:p>
            <a:r>
              <a:rPr lang="zh-CN" altLang="en-US" sz="1000">
                <a:solidFill>
                  <a:srgbClr val="000000"/>
                </a:solidFill>
                <a:latin typeface="华文中宋" panose="02010600040101010101" charset="-122"/>
                <a:ea typeface="华文中宋" panose="02010600040101010101" charset="-122"/>
                <a:cs typeface="华文中宋" panose="02010600040101010101" charset="-122"/>
              </a:rPr>
              <a:t>仅处理事件的时间与类型信息，忽略了与事件同时发生的数值属性。这降低了预测的精度与上下文适应性。</a:t>
            </a:r>
            <a:endParaRPr lang="zh-CN" altLang="en-US" sz="1000">
              <a:solidFill>
                <a:srgbClr val="000000"/>
              </a:solidFill>
              <a:latin typeface="华文中宋" panose="02010600040101010101" charset="-122"/>
              <a:ea typeface="华文中宋" panose="02010600040101010101" charset="-122"/>
              <a:cs typeface="华文中宋" panose="02010600040101010101" charset="-122"/>
            </a:endParaRPr>
          </a:p>
        </p:txBody>
      </p:sp>
      <p:sp>
        <p:nvSpPr>
          <p:cNvPr id="32" name="文本框 31"/>
          <p:cNvSpPr txBox="1"/>
          <p:nvPr/>
        </p:nvSpPr>
        <p:spPr>
          <a:xfrm>
            <a:off x="2703195" y="5135880"/>
            <a:ext cx="2578100" cy="398780"/>
          </a:xfrm>
          <a:prstGeom prst="rect">
            <a:avLst/>
          </a:prstGeom>
          <a:ln>
            <a:solidFill>
              <a:srgbClr val="256DB7"/>
            </a:solidFill>
          </a:ln>
        </p:spPr>
        <p:txBody>
          <a:bodyPr wrap="square">
            <a:spAutoFit/>
          </a:bodyPr>
          <a:p>
            <a:r>
              <a:rPr lang="zh-CN" altLang="en-US" sz="1000">
                <a:solidFill>
                  <a:srgbClr val="000000"/>
                </a:solidFill>
                <a:latin typeface="华文中宋" panose="02010600040101010101" charset="-122"/>
                <a:ea typeface="华文中宋" panose="02010600040101010101" charset="-122"/>
                <a:cs typeface="华文中宋" panose="02010600040101010101" charset="-122"/>
              </a:rPr>
              <a:t>依赖于预设的参数化强度函数，其内部机制难以体现事件之间的明确逻辑关系。</a:t>
            </a:r>
            <a:endParaRPr lang="zh-CN" altLang="en-US" sz="1000">
              <a:solidFill>
                <a:srgbClr val="000000"/>
              </a:solidFill>
              <a:latin typeface="华文中宋" panose="02010600040101010101" charset="-122"/>
              <a:ea typeface="华文中宋" panose="02010600040101010101" charset="-122"/>
              <a:cs typeface="华文中宋" panose="02010600040101010101" charset="-122"/>
            </a:endParaRPr>
          </a:p>
        </p:txBody>
      </p:sp>
      <p:sp>
        <p:nvSpPr>
          <p:cNvPr id="33" name="文本框 32"/>
          <p:cNvSpPr txBox="1"/>
          <p:nvPr/>
        </p:nvSpPr>
        <p:spPr>
          <a:xfrm>
            <a:off x="3316605" y="5680710"/>
            <a:ext cx="3127375" cy="398780"/>
          </a:xfrm>
          <a:prstGeom prst="rect">
            <a:avLst/>
          </a:prstGeom>
          <a:ln>
            <a:solidFill>
              <a:srgbClr val="256DB7"/>
            </a:solidFill>
          </a:ln>
        </p:spPr>
        <p:txBody>
          <a:bodyPr wrap="square">
            <a:spAutoFit/>
          </a:bodyPr>
          <a:p>
            <a:r>
              <a:rPr lang="zh-CN" altLang="en-US" sz="1000">
                <a:solidFill>
                  <a:srgbClr val="000000"/>
                </a:solidFill>
                <a:latin typeface="华文中宋" panose="02010600040101010101" charset="-122"/>
                <a:ea typeface="华文中宋" panose="02010600040101010101" charset="-122"/>
                <a:cs typeface="华文中宋" panose="02010600040101010101" charset="-122"/>
              </a:rPr>
              <a:t>现有方法在规则质量评估和泛化性控制方面较为有限， 难以在保证效率同时提取出具有意义的高质量规则。</a:t>
            </a:r>
            <a:endParaRPr lang="zh-CN" altLang="en-US" sz="1000">
              <a:solidFill>
                <a:srgbClr val="000000"/>
              </a:solidFill>
              <a:latin typeface="华文中宋" panose="02010600040101010101" charset="-122"/>
              <a:ea typeface="华文中宋" panose="02010600040101010101" charset="-122"/>
              <a:cs typeface="华文中宋" panose="02010600040101010101" charset="-122"/>
            </a:endParaRPr>
          </a:p>
        </p:txBody>
      </p:sp>
      <p:sp>
        <p:nvSpPr>
          <p:cNvPr id="35" name="文本框 34"/>
          <p:cNvSpPr txBox="1"/>
          <p:nvPr/>
        </p:nvSpPr>
        <p:spPr>
          <a:xfrm>
            <a:off x="7021830" y="1983740"/>
            <a:ext cx="515620" cy="398780"/>
          </a:xfrm>
          <a:prstGeom prst="rect">
            <a:avLst/>
          </a:prstGeom>
          <a:noFill/>
        </p:spPr>
        <p:txBody>
          <a:bodyPr wrap="square" rtlCol="0">
            <a:spAutoFit/>
          </a:bodyPr>
          <a:p>
            <a:pPr algn="just"/>
            <a:r>
              <a:rPr lang="zh-CN" altLang="en-US" sz="2000">
                <a:solidFill>
                  <a:srgbClr val="0070C0"/>
                </a:solidFill>
                <a:latin typeface="Times New Roman" panose="02020603050405020304" charset="0"/>
                <a:cs typeface="Times New Roman" panose="02020603050405020304" charset="0"/>
                <a:sym typeface="+mn-ea"/>
              </a:rPr>
              <a:t>📌</a:t>
            </a:r>
            <a:r>
              <a:rPr lang="en-US" altLang="zh-CN" sz="1600">
                <a:solidFill>
                  <a:srgbClr val="0070C0"/>
                </a:solidFill>
                <a:latin typeface="Times New Roman" panose="02020603050405020304" charset="0"/>
                <a:cs typeface="Times New Roman" panose="02020603050405020304" charset="0"/>
                <a:sym typeface="+mn-ea"/>
              </a:rPr>
              <a:t> </a:t>
            </a:r>
            <a:endParaRPr lang="en-US" altLang="zh-CN" sz="1600">
              <a:solidFill>
                <a:srgbClr val="0070C0"/>
              </a:solidFill>
              <a:latin typeface="Times New Roman" panose="02020603050405020304" charset="0"/>
              <a:cs typeface="Times New Roman" panose="02020603050405020304" charset="0"/>
              <a:sym typeface="+mn-ea"/>
            </a:endParaRPr>
          </a:p>
        </p:txBody>
      </p:sp>
      <p:sp>
        <p:nvSpPr>
          <p:cNvPr id="36" name="文本框 35"/>
          <p:cNvSpPr txBox="1"/>
          <p:nvPr/>
        </p:nvSpPr>
        <p:spPr>
          <a:xfrm>
            <a:off x="7423150" y="2815590"/>
            <a:ext cx="4331335" cy="521970"/>
          </a:xfrm>
          <a:prstGeom prst="rect">
            <a:avLst/>
          </a:prstGeom>
          <a:noFill/>
          <a:ln>
            <a:solidFill>
              <a:srgbClr val="256DB7"/>
            </a:solidFill>
          </a:ln>
        </p:spPr>
        <p:txBody>
          <a:bodyPr wrap="square" rtlCol="0" anchor="t">
            <a:spAutoFit/>
          </a:bodyPr>
          <a:p>
            <a:pPr algn="l"/>
            <a:r>
              <a:rPr sz="1400">
                <a:solidFill>
                  <a:schemeClr val="tx1"/>
                </a:solidFill>
                <a:latin typeface="Times New Roman" panose="02020603050405020304" charset="0"/>
                <a:ea typeface="华文中宋" panose="02010600040101010101" charset="-122"/>
                <a:cs typeface="Times New Roman" panose="02020603050405020304" charset="0"/>
                <a:sym typeface="+mn-ea"/>
              </a:rPr>
              <a:t>我们</a:t>
            </a:r>
            <a:r>
              <a:rPr sz="1400" b="1">
                <a:solidFill>
                  <a:schemeClr val="tx1"/>
                </a:solidFill>
                <a:latin typeface="Times New Roman" panose="02020603050405020304" charset="0"/>
                <a:ea typeface="华文中宋" panose="02010600040101010101" charset="-122"/>
                <a:cs typeface="Times New Roman" panose="02020603050405020304" charset="0"/>
                <a:sym typeface="+mn-ea"/>
              </a:rPr>
              <a:t>调研</a:t>
            </a:r>
            <a:r>
              <a:rPr sz="1400">
                <a:solidFill>
                  <a:schemeClr val="tx1"/>
                </a:solidFill>
                <a:latin typeface="Times New Roman" panose="02020603050405020304" charset="0"/>
                <a:ea typeface="华文中宋" panose="02010600040101010101" charset="-122"/>
                <a:cs typeface="Times New Roman" panose="02020603050405020304" charset="0"/>
                <a:sym typeface="+mn-ea"/>
              </a:rPr>
              <a:t>了多种的点过程模型，包括了 CLUSTER、CLNN 和 TELLER，并且完成了其</a:t>
            </a:r>
            <a:r>
              <a:rPr sz="1400" b="1">
                <a:solidFill>
                  <a:schemeClr val="tx1"/>
                </a:solidFill>
                <a:latin typeface="Times New Roman" panose="02020603050405020304" charset="0"/>
                <a:ea typeface="华文中宋" panose="02010600040101010101" charset="-122"/>
                <a:cs typeface="Times New Roman" panose="02020603050405020304" charset="0"/>
                <a:sym typeface="+mn-ea"/>
              </a:rPr>
              <a:t>详细复现</a:t>
            </a:r>
            <a:r>
              <a:rPr sz="1400">
                <a:solidFill>
                  <a:schemeClr val="tx1"/>
                </a:solidFill>
                <a:latin typeface="Times New Roman" panose="02020603050405020304" charset="0"/>
                <a:ea typeface="华文中宋" panose="02010600040101010101" charset="-122"/>
                <a:cs typeface="Times New Roman" panose="02020603050405020304" charset="0"/>
                <a:sym typeface="+mn-ea"/>
              </a:rPr>
              <a:t>工作。</a:t>
            </a:r>
            <a:endParaRPr sz="1400">
              <a:solidFill>
                <a:schemeClr val="tx1"/>
              </a:solidFill>
              <a:latin typeface="Times New Roman" panose="02020603050405020304" charset="0"/>
              <a:ea typeface="华文中宋" panose="02010600040101010101" charset="-122"/>
              <a:cs typeface="Times New Roman" panose="02020603050405020304" charset="0"/>
              <a:sym typeface="+mn-ea"/>
            </a:endParaRPr>
          </a:p>
        </p:txBody>
      </p:sp>
      <p:sp>
        <p:nvSpPr>
          <p:cNvPr id="37" name="文本框 36"/>
          <p:cNvSpPr txBox="1"/>
          <p:nvPr/>
        </p:nvSpPr>
        <p:spPr>
          <a:xfrm>
            <a:off x="7042150" y="2781935"/>
            <a:ext cx="515620" cy="398780"/>
          </a:xfrm>
          <a:prstGeom prst="rect">
            <a:avLst/>
          </a:prstGeom>
          <a:noFill/>
        </p:spPr>
        <p:txBody>
          <a:bodyPr wrap="square" rtlCol="0">
            <a:spAutoFit/>
          </a:bodyPr>
          <a:p>
            <a:pPr algn="just"/>
            <a:r>
              <a:rPr lang="zh-CN" altLang="en-US" sz="2000">
                <a:solidFill>
                  <a:srgbClr val="0070C0"/>
                </a:solidFill>
                <a:latin typeface="Times New Roman" panose="02020603050405020304" charset="0"/>
                <a:cs typeface="Times New Roman" panose="02020603050405020304" charset="0"/>
                <a:sym typeface="+mn-ea"/>
              </a:rPr>
              <a:t>📌</a:t>
            </a:r>
            <a:r>
              <a:rPr lang="en-US" altLang="zh-CN" sz="1600">
                <a:solidFill>
                  <a:srgbClr val="0070C0"/>
                </a:solidFill>
                <a:latin typeface="Times New Roman" panose="02020603050405020304" charset="0"/>
                <a:cs typeface="Times New Roman" panose="02020603050405020304" charset="0"/>
                <a:sym typeface="+mn-ea"/>
              </a:rPr>
              <a:t> </a:t>
            </a:r>
            <a:endParaRPr lang="en-US" altLang="zh-CN" sz="1600">
              <a:solidFill>
                <a:srgbClr val="0070C0"/>
              </a:solidFill>
              <a:latin typeface="Times New Roman" panose="02020603050405020304" charset="0"/>
              <a:cs typeface="Times New Roman" panose="02020603050405020304" charset="0"/>
              <a:sym typeface="+mn-ea"/>
            </a:endParaRPr>
          </a:p>
        </p:txBody>
      </p:sp>
      <p:sp>
        <p:nvSpPr>
          <p:cNvPr id="38" name="文本框 37"/>
          <p:cNvSpPr txBox="1"/>
          <p:nvPr/>
        </p:nvSpPr>
        <p:spPr>
          <a:xfrm>
            <a:off x="7428230" y="3464560"/>
            <a:ext cx="4331335" cy="953135"/>
          </a:xfrm>
          <a:prstGeom prst="rect">
            <a:avLst/>
          </a:prstGeom>
          <a:noFill/>
          <a:ln>
            <a:solidFill>
              <a:srgbClr val="256DB7"/>
            </a:solidFill>
          </a:ln>
        </p:spPr>
        <p:txBody>
          <a:bodyPr wrap="square" rtlCol="0" anchor="t">
            <a:spAutoFit/>
          </a:bodyPr>
          <a:p>
            <a:pPr algn="l"/>
            <a:r>
              <a:rPr sz="1400">
                <a:solidFill>
                  <a:schemeClr val="tx1"/>
                </a:solidFill>
                <a:latin typeface="Times New Roman" panose="02020603050405020304" charset="0"/>
                <a:ea typeface="华文中宋" panose="02010600040101010101" charset="-122"/>
                <a:cs typeface="Times New Roman" panose="02020603050405020304" charset="0"/>
                <a:sym typeface="+mn-ea"/>
              </a:rPr>
              <a:t>我们在传统点过程模型的基础上提出了一种</a:t>
            </a:r>
            <a:r>
              <a:rPr sz="1400" b="1">
                <a:solidFill>
                  <a:schemeClr val="tx1"/>
                </a:solidFill>
                <a:latin typeface="Times New Roman" panose="02020603050405020304" charset="0"/>
                <a:ea typeface="华文中宋" panose="02010600040101010101" charset="-122"/>
                <a:cs typeface="Times New Roman" panose="02020603050405020304" charset="0"/>
                <a:sym typeface="+mn-ea"/>
              </a:rPr>
              <a:t>新的具有可解释性的混合点过程模型</a:t>
            </a:r>
            <a:r>
              <a:rPr sz="1400">
                <a:solidFill>
                  <a:schemeClr val="tx1"/>
                </a:solidFill>
                <a:latin typeface="Times New Roman" panose="02020603050405020304" charset="0"/>
                <a:ea typeface="华文中宋" panose="02010600040101010101" charset="-122"/>
                <a:cs typeface="Times New Roman" panose="02020603050405020304" charset="0"/>
                <a:sym typeface="+mn-ea"/>
              </a:rPr>
              <a:t>，包括了新型规则的提出、数值强度和规则强度的融合、贝叶斯优化的嵌入和两阶段的规则挖掘技术等等。</a:t>
            </a:r>
            <a:endParaRPr sz="1400">
              <a:solidFill>
                <a:schemeClr val="tx1"/>
              </a:solidFill>
              <a:latin typeface="Times New Roman" panose="02020603050405020304" charset="0"/>
              <a:ea typeface="华文中宋" panose="02010600040101010101" charset="-122"/>
              <a:cs typeface="Times New Roman" panose="02020603050405020304" charset="0"/>
              <a:sym typeface="+mn-ea"/>
            </a:endParaRPr>
          </a:p>
        </p:txBody>
      </p:sp>
      <p:sp>
        <p:nvSpPr>
          <p:cNvPr id="39" name="文本框 38"/>
          <p:cNvSpPr txBox="1"/>
          <p:nvPr/>
        </p:nvSpPr>
        <p:spPr>
          <a:xfrm>
            <a:off x="7021830" y="3399155"/>
            <a:ext cx="515620" cy="398780"/>
          </a:xfrm>
          <a:prstGeom prst="rect">
            <a:avLst/>
          </a:prstGeom>
          <a:noFill/>
        </p:spPr>
        <p:txBody>
          <a:bodyPr wrap="square" rtlCol="0">
            <a:spAutoFit/>
          </a:bodyPr>
          <a:p>
            <a:pPr algn="just"/>
            <a:r>
              <a:rPr lang="zh-CN" altLang="en-US" sz="2000">
                <a:solidFill>
                  <a:srgbClr val="0070C0"/>
                </a:solidFill>
                <a:latin typeface="Times New Roman" panose="02020603050405020304" charset="0"/>
                <a:cs typeface="Times New Roman" panose="02020603050405020304" charset="0"/>
                <a:sym typeface="+mn-ea"/>
              </a:rPr>
              <a:t>📌</a:t>
            </a:r>
            <a:r>
              <a:rPr lang="en-US" altLang="zh-CN" sz="1600">
                <a:solidFill>
                  <a:srgbClr val="0070C0"/>
                </a:solidFill>
                <a:latin typeface="Times New Roman" panose="02020603050405020304" charset="0"/>
                <a:cs typeface="Times New Roman" panose="02020603050405020304" charset="0"/>
                <a:sym typeface="+mn-ea"/>
              </a:rPr>
              <a:t> </a:t>
            </a:r>
            <a:endParaRPr lang="en-US" altLang="zh-CN" sz="1600">
              <a:solidFill>
                <a:srgbClr val="0070C0"/>
              </a:solidFill>
              <a:latin typeface="Times New Roman" panose="02020603050405020304" charset="0"/>
              <a:cs typeface="Times New Roman" panose="02020603050405020304" charset="0"/>
              <a:sym typeface="+mn-ea"/>
            </a:endParaRPr>
          </a:p>
        </p:txBody>
      </p:sp>
      <p:sp>
        <p:nvSpPr>
          <p:cNvPr id="40" name="文本框 39"/>
          <p:cNvSpPr txBox="1"/>
          <p:nvPr/>
        </p:nvSpPr>
        <p:spPr>
          <a:xfrm>
            <a:off x="7428230" y="4517390"/>
            <a:ext cx="4331335" cy="953135"/>
          </a:xfrm>
          <a:prstGeom prst="rect">
            <a:avLst/>
          </a:prstGeom>
          <a:noFill/>
          <a:ln>
            <a:solidFill>
              <a:srgbClr val="256DB7"/>
            </a:solidFill>
          </a:ln>
        </p:spPr>
        <p:txBody>
          <a:bodyPr wrap="square" rtlCol="0" anchor="t">
            <a:spAutoFit/>
          </a:bodyPr>
          <a:p>
            <a:pPr algn="l"/>
            <a:r>
              <a:rPr sz="1400">
                <a:solidFill>
                  <a:schemeClr val="tx1"/>
                </a:solidFill>
                <a:latin typeface="Times New Roman" panose="02020603050405020304" charset="0"/>
                <a:ea typeface="华文中宋" panose="02010600040101010101" charset="-122"/>
                <a:cs typeface="Times New Roman" panose="02020603050405020304" charset="0"/>
                <a:sym typeface="+mn-ea"/>
              </a:rPr>
              <a:t>我们在三个数据集对上述所说的四个点过程模型做了详细的实验，包括</a:t>
            </a:r>
            <a:r>
              <a:rPr sz="1400" b="1">
                <a:solidFill>
                  <a:schemeClr val="tx1"/>
                </a:solidFill>
                <a:latin typeface="Times New Roman" panose="02020603050405020304" charset="0"/>
                <a:ea typeface="华文中宋" panose="02010600040101010101" charset="-122"/>
                <a:cs typeface="Times New Roman" panose="02020603050405020304" charset="0"/>
                <a:sym typeface="+mn-ea"/>
              </a:rPr>
              <a:t>对比实验、消融实验和可解释性研究</a:t>
            </a:r>
            <a:r>
              <a:rPr sz="1400">
                <a:solidFill>
                  <a:schemeClr val="tx1"/>
                </a:solidFill>
                <a:latin typeface="Times New Roman" panose="02020603050405020304" charset="0"/>
                <a:ea typeface="华文中宋" panose="02010600040101010101" charset="-122"/>
                <a:cs typeface="Times New Roman" panose="02020603050405020304" charset="0"/>
                <a:sym typeface="+mn-ea"/>
              </a:rPr>
              <a:t>，数据表明我们的新模型在大部分情况下优于我们复现的方法。</a:t>
            </a:r>
            <a:endParaRPr sz="1400">
              <a:solidFill>
                <a:schemeClr val="tx1"/>
              </a:solidFill>
              <a:latin typeface="Times New Roman" panose="02020603050405020304" charset="0"/>
              <a:ea typeface="华文中宋" panose="02010600040101010101" charset="-122"/>
              <a:cs typeface="Times New Roman" panose="02020603050405020304" charset="0"/>
              <a:sym typeface="+mn-ea"/>
            </a:endParaRPr>
          </a:p>
        </p:txBody>
      </p:sp>
      <p:sp>
        <p:nvSpPr>
          <p:cNvPr id="42" name="文本框 41"/>
          <p:cNvSpPr txBox="1"/>
          <p:nvPr/>
        </p:nvSpPr>
        <p:spPr>
          <a:xfrm>
            <a:off x="7021830" y="4476115"/>
            <a:ext cx="515620" cy="398780"/>
          </a:xfrm>
          <a:prstGeom prst="rect">
            <a:avLst/>
          </a:prstGeom>
          <a:noFill/>
        </p:spPr>
        <p:txBody>
          <a:bodyPr wrap="square" rtlCol="0">
            <a:spAutoFit/>
          </a:bodyPr>
          <a:p>
            <a:pPr algn="just"/>
            <a:r>
              <a:rPr lang="zh-CN" altLang="en-US" sz="2000">
                <a:solidFill>
                  <a:srgbClr val="0070C0"/>
                </a:solidFill>
                <a:latin typeface="Times New Roman" panose="02020603050405020304" charset="0"/>
                <a:cs typeface="Times New Roman" panose="02020603050405020304" charset="0"/>
                <a:sym typeface="+mn-ea"/>
              </a:rPr>
              <a:t>📌</a:t>
            </a:r>
            <a:r>
              <a:rPr lang="en-US" altLang="zh-CN" sz="1600">
                <a:solidFill>
                  <a:srgbClr val="0070C0"/>
                </a:solidFill>
                <a:latin typeface="Times New Roman" panose="02020603050405020304" charset="0"/>
                <a:cs typeface="Times New Roman" panose="02020603050405020304" charset="0"/>
                <a:sym typeface="+mn-ea"/>
              </a:rPr>
              <a:t> </a:t>
            </a:r>
            <a:endParaRPr lang="en-US" altLang="zh-CN" sz="1600">
              <a:solidFill>
                <a:srgbClr val="0070C0"/>
              </a:solidFill>
              <a:latin typeface="Times New Roman" panose="02020603050405020304" charset="0"/>
              <a:cs typeface="Times New Roman" panose="02020603050405020304" charset="0"/>
              <a:sym typeface="+mn-ea"/>
            </a:endParaRPr>
          </a:p>
        </p:txBody>
      </p:sp>
      <p:sp>
        <p:nvSpPr>
          <p:cNvPr id="43" name="文本框 42"/>
          <p:cNvSpPr txBox="1"/>
          <p:nvPr/>
        </p:nvSpPr>
        <p:spPr>
          <a:xfrm>
            <a:off x="7423150" y="5570220"/>
            <a:ext cx="4331335" cy="521970"/>
          </a:xfrm>
          <a:prstGeom prst="rect">
            <a:avLst/>
          </a:prstGeom>
          <a:noFill/>
          <a:ln>
            <a:solidFill>
              <a:srgbClr val="256DB7"/>
            </a:solidFill>
          </a:ln>
        </p:spPr>
        <p:txBody>
          <a:bodyPr wrap="square" rtlCol="0" anchor="t">
            <a:spAutoFit/>
          </a:bodyPr>
          <a:p>
            <a:pPr algn="l"/>
            <a:r>
              <a:rPr sz="1400">
                <a:solidFill>
                  <a:schemeClr val="tx1"/>
                </a:solidFill>
                <a:latin typeface="Times New Roman" panose="02020603050405020304" charset="0"/>
                <a:ea typeface="华文中宋" panose="02010600040101010101" charset="-122"/>
                <a:cs typeface="Times New Roman" panose="02020603050405020304" charset="0"/>
                <a:sym typeface="+mn-ea"/>
              </a:rPr>
              <a:t>展现了点过程模型在</a:t>
            </a:r>
            <a:r>
              <a:rPr sz="1400" b="1">
                <a:solidFill>
                  <a:schemeClr val="tx1"/>
                </a:solidFill>
                <a:latin typeface="Times New Roman" panose="02020603050405020304" charset="0"/>
                <a:ea typeface="华文中宋" panose="02010600040101010101" charset="-122"/>
                <a:cs typeface="Times New Roman" panose="02020603050405020304" charset="0"/>
                <a:sym typeface="+mn-ea"/>
              </a:rPr>
              <a:t>医疗场景中的应用</a:t>
            </a:r>
            <a:r>
              <a:rPr sz="1400">
                <a:solidFill>
                  <a:schemeClr val="tx1"/>
                </a:solidFill>
                <a:latin typeface="Times New Roman" panose="02020603050405020304" charset="0"/>
                <a:ea typeface="华文中宋" panose="02010600040101010101" charset="-122"/>
                <a:cs typeface="Times New Roman" panose="02020603050405020304" charset="0"/>
                <a:sym typeface="+mn-ea"/>
              </a:rPr>
              <a:t>，体现了其在实际复杂事件建模中的有效性与应用价值</a:t>
            </a:r>
            <a:r>
              <a:rPr lang="zh-CN" sz="1400">
                <a:solidFill>
                  <a:schemeClr val="tx1"/>
                </a:solidFill>
                <a:latin typeface="Times New Roman" panose="02020603050405020304" charset="0"/>
                <a:ea typeface="华文中宋" panose="02010600040101010101" charset="-122"/>
                <a:cs typeface="Times New Roman" panose="02020603050405020304" charset="0"/>
                <a:sym typeface="+mn-ea"/>
              </a:rPr>
              <a:t>。</a:t>
            </a:r>
            <a:endParaRPr lang="zh-CN" sz="1400">
              <a:solidFill>
                <a:schemeClr val="tx1"/>
              </a:solidFill>
              <a:latin typeface="Times New Roman" panose="02020603050405020304" charset="0"/>
              <a:ea typeface="华文中宋" panose="02010600040101010101" charset="-122"/>
              <a:cs typeface="Times New Roman" panose="02020603050405020304" charset="0"/>
              <a:sym typeface="+mn-ea"/>
            </a:endParaRPr>
          </a:p>
        </p:txBody>
      </p:sp>
      <p:sp>
        <p:nvSpPr>
          <p:cNvPr id="45" name="文本框 44"/>
          <p:cNvSpPr txBox="1"/>
          <p:nvPr/>
        </p:nvSpPr>
        <p:spPr>
          <a:xfrm>
            <a:off x="7042150" y="5522595"/>
            <a:ext cx="515620" cy="398780"/>
          </a:xfrm>
          <a:prstGeom prst="rect">
            <a:avLst/>
          </a:prstGeom>
          <a:noFill/>
        </p:spPr>
        <p:txBody>
          <a:bodyPr wrap="square" rtlCol="0">
            <a:spAutoFit/>
          </a:bodyPr>
          <a:p>
            <a:pPr algn="just"/>
            <a:r>
              <a:rPr lang="zh-CN" altLang="en-US" sz="2000">
                <a:solidFill>
                  <a:srgbClr val="0070C0"/>
                </a:solidFill>
                <a:latin typeface="Times New Roman" panose="02020603050405020304" charset="0"/>
                <a:cs typeface="Times New Roman" panose="02020603050405020304" charset="0"/>
                <a:sym typeface="+mn-ea"/>
              </a:rPr>
              <a:t>📌</a:t>
            </a:r>
            <a:r>
              <a:rPr lang="en-US" altLang="zh-CN" sz="1600">
                <a:solidFill>
                  <a:srgbClr val="0070C0"/>
                </a:solidFill>
                <a:latin typeface="Times New Roman" panose="02020603050405020304" charset="0"/>
                <a:cs typeface="Times New Roman" panose="02020603050405020304" charset="0"/>
                <a:sym typeface="+mn-ea"/>
              </a:rPr>
              <a:t> </a:t>
            </a:r>
            <a:endParaRPr lang="en-US" altLang="zh-CN" sz="1600">
              <a:solidFill>
                <a:srgbClr val="0070C0"/>
              </a:solidFill>
              <a:latin typeface="Times New Roman" panose="02020603050405020304" charset="0"/>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p:txBody>
          <a:bodyPr/>
          <a:lstStyle/>
          <a:p>
            <a:pPr algn="l">
              <a:spcBef>
                <a:spcPts val="600"/>
              </a:spcBef>
              <a:spcAft>
                <a:spcPts val="600"/>
              </a:spcAft>
              <a:buClrTx/>
              <a:buSzTx/>
              <a:buFontTx/>
            </a:pPr>
            <a:r>
              <a:rPr b="1" dirty="0">
                <a:solidFill>
                  <a:srgbClr val="256DB7"/>
                </a:solidFill>
                <a:effectLst/>
                <a:latin typeface="华文中宋" panose="02010600040101010101" charset="-122"/>
                <a:ea typeface="华文中宋" panose="02010600040101010101" charset="-122"/>
                <a:cs typeface="Times New Roman" panose="02020603050405020304" charset="0"/>
                <a:sym typeface="+mn-ea"/>
              </a:rPr>
              <a:t>数据集获取与处理</a:t>
            </a:r>
            <a:endParaRPr b="1" dirty="0">
              <a:solidFill>
                <a:srgbClr val="256DB7"/>
              </a:solidFill>
              <a:effectLst/>
              <a:latin typeface="华文中宋" panose="02010600040101010101" charset="-122"/>
              <a:ea typeface="华文中宋" panose="02010600040101010101" charset="-122"/>
              <a:cs typeface="Times New Roman" panose="02020603050405020304" charset="0"/>
              <a:sym typeface="+mn-ea"/>
            </a:endParaRPr>
          </a:p>
        </p:txBody>
      </p:sp>
      <p:cxnSp>
        <p:nvCxnSpPr>
          <p:cNvPr id="3145731" name="直接连接符 39"/>
          <p:cNvCxnSpPr/>
          <p:nvPr/>
        </p:nvCxnSpPr>
        <p:spPr>
          <a:xfrm>
            <a:off x="4258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19" name="矩形: 圆角 15"/>
          <p:cNvSpPr/>
          <p:nvPr>
            <p:custDataLst>
              <p:tags r:id="rId1"/>
            </p:custDataLst>
          </p:nvPr>
        </p:nvSpPr>
        <p:spPr>
          <a:xfrm>
            <a:off x="311150" y="1112520"/>
            <a:ext cx="5520690" cy="516953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44" name="文本占位符 1"/>
          <p:cNvSpPr>
            <a:spLocks noGrp="1"/>
          </p:cNvSpPr>
          <p:nvPr/>
        </p:nvSpPr>
        <p:spPr>
          <a:xfrm>
            <a:off x="1336040" y="1341120"/>
            <a:ext cx="3308350" cy="34988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1"/>
                </a:solidFill>
                <a:latin typeface="思源宋体 CN Heavy" panose="02020900000000000000" pitchFamily="18" charset="-122"/>
                <a:ea typeface="思源宋体 CN Heavy" panose="020209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Bef>
                <a:spcPts val="600"/>
              </a:spcBef>
              <a:spcAft>
                <a:spcPts val="600"/>
              </a:spcAft>
              <a:buClrTx/>
              <a:buSzTx/>
              <a:buFontTx/>
            </a:pPr>
            <a:r>
              <a:rPr lang="en-US" sz="2400"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MIMIC-IV </a:t>
            </a:r>
            <a:r>
              <a:rPr lang="zh-CN" altLang="en-US" sz="2400"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医疗</a:t>
            </a:r>
            <a:r>
              <a:rPr lang="en-US" sz="2400"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数据集</a:t>
            </a:r>
            <a:endParaRPr lang="en-US" sz="2400" b="1" dirty="0">
              <a:solidFill>
                <a:srgbClr val="256DB7"/>
              </a:solidFill>
              <a:effectLst/>
              <a:latin typeface="Times New Roman" panose="02020603050405020304" charset="0"/>
              <a:ea typeface="华文中宋" panose="02010600040101010101" charset="-122"/>
              <a:cs typeface="Times New Roman" panose="02020603050405020304" charset="0"/>
              <a:sym typeface="+mn-ea"/>
            </a:endParaRPr>
          </a:p>
        </p:txBody>
      </p:sp>
      <p:grpSp>
        <p:nvGrpSpPr>
          <p:cNvPr id="2" name="组合 40"/>
          <p:cNvGrpSpPr/>
          <p:nvPr/>
        </p:nvGrpSpPr>
        <p:grpSpPr>
          <a:xfrm rot="0">
            <a:off x="0" y="6509385"/>
            <a:ext cx="4146550" cy="348615"/>
            <a:chOff x="1106706" y="-924266"/>
            <a:chExt cx="2146014" cy="298858"/>
          </a:xfrm>
          <a:solidFill>
            <a:schemeClr val="tx2">
              <a:lumMod val="60000"/>
              <a:lumOff val="40000"/>
            </a:schemeClr>
          </a:solidFill>
        </p:grpSpPr>
        <p:sp>
          <p:nvSpPr>
            <p:cNvPr id="11" name="矩形 43"/>
            <p:cNvSpPr/>
            <p:nvPr/>
          </p:nvSpPr>
          <p:spPr>
            <a:xfrm>
              <a:off x="1106706" y="-924266"/>
              <a:ext cx="967605"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15" name="矩形 44"/>
            <p:cNvSpPr/>
            <p:nvPr/>
          </p:nvSpPr>
          <p:spPr>
            <a:xfrm>
              <a:off x="2073891" y="-924266"/>
              <a:ext cx="1178829" cy="298858"/>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16" name="矩形 44"/>
          <p:cNvSpPr/>
          <p:nvPr/>
        </p:nvSpPr>
        <p:spPr>
          <a:xfrm>
            <a:off x="4146550" y="6508750"/>
            <a:ext cx="220472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7" name="矩形 44"/>
          <p:cNvSpPr/>
          <p:nvPr/>
        </p:nvSpPr>
        <p:spPr>
          <a:xfrm>
            <a:off x="6350635" y="6508750"/>
            <a:ext cx="225933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8" name="矩形 44"/>
          <p:cNvSpPr/>
          <p:nvPr/>
        </p:nvSpPr>
        <p:spPr>
          <a:xfrm>
            <a:off x="8609965" y="6508750"/>
            <a:ext cx="156400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20" name="矩形 44"/>
          <p:cNvSpPr/>
          <p:nvPr/>
        </p:nvSpPr>
        <p:spPr>
          <a:xfrm>
            <a:off x="10173335" y="6508750"/>
            <a:ext cx="201866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pic>
        <p:nvPicPr>
          <p:cNvPr id="5" name="图片 4"/>
          <p:cNvPicPr>
            <a:picLocks noChangeAspect="1"/>
          </p:cNvPicPr>
          <p:nvPr/>
        </p:nvPicPr>
        <p:blipFill>
          <a:blip r:embed="rId2"/>
          <a:stretch>
            <a:fillRect/>
          </a:stretch>
        </p:blipFill>
        <p:spPr>
          <a:xfrm>
            <a:off x="1238250" y="1828800"/>
            <a:ext cx="3489960" cy="1974850"/>
          </a:xfrm>
          <a:prstGeom prst="rect">
            <a:avLst/>
          </a:prstGeom>
          <a:ln>
            <a:solidFill>
              <a:srgbClr val="256DB7"/>
            </a:solidFill>
          </a:ln>
        </p:spPr>
      </p:pic>
      <p:sp>
        <p:nvSpPr>
          <p:cNvPr id="12" name="矩形: 圆角 15"/>
          <p:cNvSpPr/>
          <p:nvPr>
            <p:custDataLst>
              <p:tags r:id="rId3"/>
            </p:custDataLst>
          </p:nvPr>
        </p:nvSpPr>
        <p:spPr>
          <a:xfrm>
            <a:off x="6281420" y="1105535"/>
            <a:ext cx="5557520" cy="516953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14" name="下箭头 13"/>
          <p:cNvSpPr/>
          <p:nvPr/>
        </p:nvSpPr>
        <p:spPr>
          <a:xfrm rot="16200000">
            <a:off x="5855970" y="3345180"/>
            <a:ext cx="415290" cy="367030"/>
          </a:xfrm>
          <a:prstGeom prst="downArrow">
            <a:avLst/>
          </a:prstGeom>
          <a:blipFill>
            <a:blip r:embed="rId4"/>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smtClean="0">
              <a:latin typeface="+mj-ea"/>
              <a:ea typeface="+mj-ea"/>
            </a:endParaRPr>
          </a:p>
        </p:txBody>
      </p:sp>
      <p:sp>
        <p:nvSpPr>
          <p:cNvPr id="22" name="文本框 21"/>
          <p:cNvSpPr txBox="1"/>
          <p:nvPr/>
        </p:nvSpPr>
        <p:spPr>
          <a:xfrm>
            <a:off x="751840" y="3914775"/>
            <a:ext cx="4759960" cy="1014730"/>
          </a:xfrm>
          <a:prstGeom prst="rect">
            <a:avLst/>
          </a:prstGeom>
        </p:spPr>
        <p:txBody>
          <a:bodyPr wrap="square">
            <a:spAutoFit/>
          </a:bodyPr>
          <a:p>
            <a:pPr algn="dist"/>
            <a:r>
              <a:rPr lang="en-US" altLang="zh-CN" sz="1200">
                <a:solidFill>
                  <a:srgbClr val="000000"/>
                </a:solidFill>
                <a:latin typeface="Times New Roman" panose="02020603050405020304" charset="0"/>
                <a:ea typeface="华文中宋" panose="02010600040101010101" charset="-122"/>
                <a:cs typeface="Times New Roman" panose="02020603050405020304" charset="0"/>
              </a:rPr>
              <a:t>MIMIC-IV </a:t>
            </a:r>
            <a:r>
              <a:rPr lang="zh-CN" altLang="en-US" sz="1200">
                <a:solidFill>
                  <a:srgbClr val="000000"/>
                </a:solidFill>
                <a:latin typeface="Times New Roman" panose="02020603050405020304" charset="0"/>
                <a:ea typeface="华文中宋" panose="02010600040101010101" charset="-122"/>
                <a:cs typeface="Times New Roman" panose="02020603050405020304" charset="0"/>
              </a:rPr>
              <a:t>医疗数据集是由麻省理工学院计算机科学与人工智能实验室与贝斯以色列女执事医疗中心联合开发的大型公开电子健康记录数据库，旨 在支持临床研究与医学人工智能建模。该数据库涵盖了 </a:t>
            </a:r>
            <a:r>
              <a:rPr lang="en-US" altLang="zh-CN" sz="1200">
                <a:solidFill>
                  <a:srgbClr val="000000"/>
                </a:solidFill>
                <a:latin typeface="Times New Roman" panose="02020603050405020304" charset="0"/>
                <a:ea typeface="华文中宋" panose="02010600040101010101" charset="-122"/>
                <a:cs typeface="Times New Roman" panose="02020603050405020304" charset="0"/>
              </a:rPr>
              <a:t>2008 </a:t>
            </a:r>
            <a:r>
              <a:rPr lang="zh-CN" altLang="en-US" sz="1200">
                <a:solidFill>
                  <a:srgbClr val="000000"/>
                </a:solidFill>
                <a:latin typeface="Times New Roman" panose="02020603050405020304" charset="0"/>
                <a:ea typeface="华文中宋" panose="02010600040101010101" charset="-122"/>
                <a:cs typeface="Times New Roman" panose="02020603050405020304" charset="0"/>
              </a:rPr>
              <a:t>年至 </a:t>
            </a:r>
            <a:r>
              <a:rPr lang="en-US" altLang="zh-CN" sz="1200">
                <a:solidFill>
                  <a:srgbClr val="000000"/>
                </a:solidFill>
                <a:latin typeface="Times New Roman" panose="02020603050405020304" charset="0"/>
                <a:ea typeface="华文中宋" panose="02010600040101010101" charset="-122"/>
                <a:cs typeface="Times New Roman" panose="02020603050405020304" charset="0"/>
              </a:rPr>
              <a:t>2019 </a:t>
            </a:r>
            <a:r>
              <a:rPr lang="zh-CN" altLang="en-US" sz="1200">
                <a:solidFill>
                  <a:srgbClr val="000000"/>
                </a:solidFill>
                <a:latin typeface="Times New Roman" panose="02020603050405020304" charset="0"/>
                <a:ea typeface="华文中宋" panose="02010600040101010101" charset="-122"/>
                <a:cs typeface="Times New Roman" panose="02020603050405020304" charset="0"/>
              </a:rPr>
              <a:t>年期间在该医疗中心接受治疗的超过 </a:t>
            </a:r>
            <a:r>
              <a:rPr lang="en-US" altLang="zh-CN" sz="1200">
                <a:solidFill>
                  <a:srgbClr val="000000"/>
                </a:solidFill>
                <a:latin typeface="Times New Roman" panose="02020603050405020304" charset="0"/>
                <a:ea typeface="华文中宋" panose="02010600040101010101" charset="-122"/>
                <a:cs typeface="Times New Roman" panose="02020603050405020304" charset="0"/>
              </a:rPr>
              <a:t>40,000 </a:t>
            </a:r>
            <a:r>
              <a:rPr lang="zh-CN" altLang="en-US" sz="1200">
                <a:solidFill>
                  <a:srgbClr val="000000"/>
                </a:solidFill>
                <a:latin typeface="Times New Roman" panose="02020603050405020304" charset="0"/>
                <a:ea typeface="华文中宋" panose="02010600040101010101" charset="-122"/>
                <a:cs typeface="Times New Roman" panose="02020603050405020304" charset="0"/>
              </a:rPr>
              <a:t>名成年重症监护室患者的详细病历信息。数据库包含了多种类型的</a:t>
            </a:r>
            <a:r>
              <a:rPr lang="zh-CN" altLang="en-US" sz="1200" b="1">
                <a:solidFill>
                  <a:srgbClr val="000000"/>
                </a:solidFill>
                <a:latin typeface="Times New Roman" panose="02020603050405020304" charset="0"/>
                <a:ea typeface="华文中宋" panose="02010600040101010101" charset="-122"/>
                <a:cs typeface="Times New Roman" panose="02020603050405020304" charset="0"/>
              </a:rPr>
              <a:t>临床数据</a:t>
            </a:r>
            <a:r>
              <a:rPr lang="zh-CN" altLang="en-US" sz="1200">
                <a:solidFill>
                  <a:srgbClr val="000000"/>
                </a:solidFill>
                <a:latin typeface="Times New Roman" panose="02020603050405020304" charset="0"/>
                <a:ea typeface="华文中宋" panose="02010600040101010101" charset="-122"/>
                <a:cs typeface="Times New Roman" panose="02020603050405020304" charset="0"/>
              </a:rPr>
              <a:t>。</a:t>
            </a:r>
            <a:endParaRPr lang="zh-CN" altLang="en-US" sz="12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34" name="文本框 33"/>
          <p:cNvSpPr txBox="1"/>
          <p:nvPr/>
        </p:nvSpPr>
        <p:spPr>
          <a:xfrm>
            <a:off x="631825" y="4961255"/>
            <a:ext cx="887095" cy="321945"/>
          </a:xfrm>
          <a:prstGeom prst="rect">
            <a:avLst/>
          </a:prstGeom>
        </p:spPr>
        <p:style>
          <a:lnRef idx="0">
            <a:srgbClr val="FFFFFF"/>
          </a:lnRef>
          <a:fillRef idx="1">
            <a:schemeClr val="accent1"/>
          </a:fillRef>
          <a:effectRef idx="0">
            <a:srgbClr val="FFFFFF"/>
          </a:effectRef>
          <a:fontRef idx="minor">
            <a:schemeClr val="dk1"/>
          </a:fontRef>
        </p:style>
        <p:txBody>
          <a:bodyPr wrap="square" rtlCol="0" anchor="t">
            <a:spAutoFit/>
          </a:bodyPr>
          <a:p>
            <a:r>
              <a:rPr lang="zh-CN" altLang="en-US" sz="1500" b="1">
                <a:latin typeface="Times New Roman" panose="02020603050405020304" charset="0"/>
                <a:cs typeface="Times New Roman" panose="02020603050405020304" charset="0"/>
              </a:rPr>
              <a:t>patients</a:t>
            </a:r>
            <a:endParaRPr lang="zh-CN" altLang="en-US" sz="1500" b="1">
              <a:latin typeface="Times New Roman" panose="02020603050405020304" charset="0"/>
              <a:cs typeface="Times New Roman" panose="02020603050405020304" charset="0"/>
            </a:endParaRPr>
          </a:p>
        </p:txBody>
      </p:sp>
      <p:sp>
        <p:nvSpPr>
          <p:cNvPr id="35" name="文本框 34"/>
          <p:cNvSpPr txBox="1"/>
          <p:nvPr/>
        </p:nvSpPr>
        <p:spPr>
          <a:xfrm>
            <a:off x="1869440" y="4968875"/>
            <a:ext cx="1136015" cy="321945"/>
          </a:xfrm>
          <a:prstGeom prst="rect">
            <a:avLst/>
          </a:prstGeom>
          <a:solidFill>
            <a:schemeClr val="tx2"/>
          </a:solidFill>
        </p:spPr>
        <p:txBody>
          <a:bodyPr wrap="square" rtlCol="0" anchor="t">
            <a:spAutoFit/>
          </a:bodyPr>
          <a:p>
            <a:r>
              <a:rPr lang="zh-CN" altLang="en-US" sz="1500" b="1">
                <a:latin typeface="Times New Roman" panose="02020603050405020304" charset="0"/>
                <a:cs typeface="Times New Roman" panose="02020603050405020304" charset="0"/>
              </a:rPr>
              <a:t>admissions</a:t>
            </a:r>
            <a:endParaRPr lang="zh-CN" altLang="en-US" sz="1500" b="1">
              <a:latin typeface="Times New Roman" panose="02020603050405020304" charset="0"/>
              <a:cs typeface="Times New Roman" panose="02020603050405020304" charset="0"/>
            </a:endParaRPr>
          </a:p>
        </p:txBody>
      </p:sp>
      <p:sp>
        <p:nvSpPr>
          <p:cNvPr id="36" name="文本框 35"/>
          <p:cNvSpPr txBox="1"/>
          <p:nvPr/>
        </p:nvSpPr>
        <p:spPr>
          <a:xfrm>
            <a:off x="3355975" y="4976495"/>
            <a:ext cx="839470" cy="321945"/>
          </a:xfrm>
          <a:prstGeom prst="rect">
            <a:avLst/>
          </a:prstGeom>
          <a:solidFill>
            <a:schemeClr val="bg1">
              <a:lumMod val="75000"/>
            </a:schemeClr>
          </a:solidFill>
        </p:spPr>
        <p:txBody>
          <a:bodyPr wrap="square" rtlCol="0" anchor="t">
            <a:spAutoFit/>
          </a:bodyPr>
          <a:p>
            <a:r>
              <a:rPr lang="zh-CN" altLang="en-US" sz="1500" b="1">
                <a:latin typeface="Times New Roman" panose="02020603050405020304" charset="0"/>
                <a:cs typeface="Times New Roman" panose="02020603050405020304" charset="0"/>
              </a:rPr>
              <a:t>icustays</a:t>
            </a:r>
            <a:endParaRPr lang="zh-CN" altLang="en-US" sz="1500" b="1">
              <a:latin typeface="Times New Roman" panose="02020603050405020304" charset="0"/>
              <a:cs typeface="Times New Roman" panose="02020603050405020304" charset="0"/>
            </a:endParaRPr>
          </a:p>
        </p:txBody>
      </p:sp>
      <p:sp>
        <p:nvSpPr>
          <p:cNvPr id="37" name="文本框 36"/>
          <p:cNvSpPr txBox="1"/>
          <p:nvPr/>
        </p:nvSpPr>
        <p:spPr>
          <a:xfrm>
            <a:off x="3876040" y="5784215"/>
            <a:ext cx="1130935" cy="321945"/>
          </a:xfrm>
          <a:prstGeom prst="rect">
            <a:avLst/>
          </a:prstGeom>
          <a:solidFill>
            <a:schemeClr val="accent4">
              <a:lumMod val="40000"/>
              <a:lumOff val="60000"/>
            </a:schemeClr>
          </a:solidFill>
        </p:spPr>
        <p:txBody>
          <a:bodyPr wrap="square" rtlCol="0" anchor="t">
            <a:spAutoFit/>
          </a:bodyPr>
          <a:p>
            <a:r>
              <a:rPr lang="zh-CN" altLang="en-US" sz="1500" b="1">
                <a:latin typeface="Times New Roman" panose="02020603050405020304" charset="0"/>
                <a:cs typeface="Times New Roman" panose="02020603050405020304" charset="0"/>
              </a:rPr>
              <a:t>chartevents</a:t>
            </a:r>
            <a:endParaRPr lang="zh-CN" altLang="en-US" sz="1500" b="1">
              <a:latin typeface="Times New Roman" panose="02020603050405020304" charset="0"/>
              <a:cs typeface="Times New Roman" panose="02020603050405020304" charset="0"/>
            </a:endParaRPr>
          </a:p>
        </p:txBody>
      </p:sp>
      <p:sp>
        <p:nvSpPr>
          <p:cNvPr id="38" name="文本框 37"/>
          <p:cNvSpPr txBox="1"/>
          <p:nvPr/>
        </p:nvSpPr>
        <p:spPr>
          <a:xfrm>
            <a:off x="2503805" y="5370830"/>
            <a:ext cx="1329690" cy="321945"/>
          </a:xfrm>
          <a:prstGeom prst="rect">
            <a:avLst/>
          </a:prstGeom>
          <a:solidFill>
            <a:schemeClr val="accent4">
              <a:lumMod val="40000"/>
              <a:lumOff val="60000"/>
            </a:schemeClr>
          </a:solidFill>
        </p:spPr>
        <p:txBody>
          <a:bodyPr wrap="square" rtlCol="0" anchor="t">
            <a:spAutoFit/>
          </a:bodyPr>
          <a:p>
            <a:r>
              <a:rPr lang="zh-CN" altLang="en-US" sz="1500" b="1">
                <a:latin typeface="Times New Roman" panose="02020603050405020304" charset="0"/>
                <a:cs typeface="Times New Roman" panose="02020603050405020304" charset="0"/>
              </a:rPr>
              <a:t>diagnoses_icd</a:t>
            </a:r>
            <a:endParaRPr lang="zh-CN" altLang="en-US" sz="1500" b="1">
              <a:latin typeface="Times New Roman" panose="02020603050405020304" charset="0"/>
              <a:cs typeface="Times New Roman" panose="02020603050405020304" charset="0"/>
            </a:endParaRPr>
          </a:p>
        </p:txBody>
      </p:sp>
      <p:sp>
        <p:nvSpPr>
          <p:cNvPr id="39" name="文本框 38"/>
          <p:cNvSpPr txBox="1"/>
          <p:nvPr/>
        </p:nvSpPr>
        <p:spPr>
          <a:xfrm>
            <a:off x="852170" y="5784215"/>
            <a:ext cx="1017270" cy="321945"/>
          </a:xfrm>
          <a:prstGeom prst="rect">
            <a:avLst/>
          </a:prstGeom>
          <a:solidFill>
            <a:schemeClr val="accent2">
              <a:lumMod val="40000"/>
              <a:lumOff val="60000"/>
            </a:schemeClr>
          </a:solidFill>
        </p:spPr>
        <p:txBody>
          <a:bodyPr wrap="square" rtlCol="0" anchor="t">
            <a:spAutoFit/>
          </a:bodyPr>
          <a:p>
            <a:r>
              <a:rPr lang="zh-CN" altLang="en-US" sz="1500" b="1">
                <a:latin typeface="Times New Roman" panose="02020603050405020304" charset="0"/>
                <a:cs typeface="Times New Roman" panose="02020603050405020304" charset="0"/>
              </a:rPr>
              <a:t>labevents</a:t>
            </a:r>
            <a:endParaRPr lang="zh-CN" altLang="en-US" sz="1500" b="1">
              <a:latin typeface="Times New Roman" panose="02020603050405020304" charset="0"/>
              <a:cs typeface="Times New Roman" panose="02020603050405020304" charset="0"/>
            </a:endParaRPr>
          </a:p>
        </p:txBody>
      </p:sp>
      <p:sp>
        <p:nvSpPr>
          <p:cNvPr id="40" name="文本框 39"/>
          <p:cNvSpPr txBox="1"/>
          <p:nvPr/>
        </p:nvSpPr>
        <p:spPr>
          <a:xfrm>
            <a:off x="1211580" y="5372735"/>
            <a:ext cx="949960" cy="321945"/>
          </a:xfrm>
          <a:prstGeom prst="rect">
            <a:avLst/>
          </a:prstGeom>
          <a:solidFill>
            <a:schemeClr val="accent6">
              <a:lumMod val="20000"/>
              <a:lumOff val="80000"/>
            </a:schemeClr>
          </a:solidFill>
        </p:spPr>
        <p:txBody>
          <a:bodyPr wrap="square" rtlCol="0" anchor="t">
            <a:spAutoFit/>
          </a:bodyPr>
          <a:p>
            <a:r>
              <a:rPr lang="zh-CN" altLang="en-US" sz="1500" b="1">
                <a:latin typeface="Times New Roman" panose="02020603050405020304" charset="0"/>
                <a:cs typeface="Times New Roman" panose="02020603050405020304" charset="0"/>
              </a:rPr>
              <a:t>d_items</a:t>
            </a:r>
            <a:endParaRPr lang="zh-CN" altLang="en-US" sz="1500" b="1">
              <a:latin typeface="Times New Roman" panose="02020603050405020304" charset="0"/>
              <a:cs typeface="Times New Roman" panose="02020603050405020304" charset="0"/>
            </a:endParaRPr>
          </a:p>
        </p:txBody>
      </p:sp>
      <p:sp>
        <p:nvSpPr>
          <p:cNvPr id="41" name="文本框 40"/>
          <p:cNvSpPr txBox="1"/>
          <p:nvPr/>
        </p:nvSpPr>
        <p:spPr>
          <a:xfrm>
            <a:off x="2251075" y="5782310"/>
            <a:ext cx="1243330" cy="321945"/>
          </a:xfrm>
          <a:prstGeom prst="rect">
            <a:avLst/>
          </a:prstGeom>
          <a:solidFill>
            <a:schemeClr val="bg2">
              <a:lumMod val="90000"/>
            </a:schemeClr>
          </a:solidFill>
        </p:spPr>
        <p:txBody>
          <a:bodyPr wrap="square" rtlCol="0" anchor="t">
            <a:spAutoFit/>
          </a:bodyPr>
          <a:p>
            <a:r>
              <a:rPr lang="zh-CN" altLang="en-US" sz="1500" b="1">
                <a:latin typeface="Times New Roman" panose="02020603050405020304" charset="0"/>
                <a:cs typeface="Times New Roman" panose="02020603050405020304" charset="0"/>
              </a:rPr>
              <a:t>outputevents</a:t>
            </a:r>
            <a:endParaRPr lang="zh-CN" altLang="en-US" sz="1500" b="1">
              <a:latin typeface="Times New Roman" panose="02020603050405020304" charset="0"/>
              <a:cs typeface="Times New Roman" panose="02020603050405020304" charset="0"/>
            </a:endParaRPr>
          </a:p>
        </p:txBody>
      </p:sp>
      <p:pic>
        <p:nvPicPr>
          <p:cNvPr id="42" name="图片 41"/>
          <p:cNvPicPr>
            <a:picLocks noChangeAspect="1"/>
          </p:cNvPicPr>
          <p:nvPr/>
        </p:nvPicPr>
        <p:blipFill>
          <a:blip r:embed="rId5"/>
          <a:stretch>
            <a:fillRect/>
          </a:stretch>
        </p:blipFill>
        <p:spPr>
          <a:xfrm>
            <a:off x="6905625" y="4442460"/>
            <a:ext cx="4225290" cy="1339850"/>
          </a:xfrm>
          <a:prstGeom prst="rect">
            <a:avLst/>
          </a:prstGeom>
          <a:ln>
            <a:solidFill>
              <a:srgbClr val="256DB7"/>
            </a:solidFill>
          </a:ln>
        </p:spPr>
      </p:pic>
      <p:sp>
        <p:nvSpPr>
          <p:cNvPr id="43" name="文本框 42"/>
          <p:cNvSpPr txBox="1"/>
          <p:nvPr/>
        </p:nvSpPr>
        <p:spPr>
          <a:xfrm>
            <a:off x="7249795" y="2068195"/>
            <a:ext cx="1735455" cy="344805"/>
          </a:xfrm>
          <a:prstGeom prst="rect">
            <a:avLst/>
          </a:prstGeom>
        </p:spPr>
        <p:txBody>
          <a:bodyPr>
            <a:noAutofit/>
          </a:bodyPr>
          <a:p>
            <a:r>
              <a:rPr lang="en-US" altLang="zh-CN" b="1" i="1">
                <a:solidFill>
                  <a:srgbClr val="000000"/>
                </a:solidFill>
                <a:latin typeface="Times New Roman" panose="02020603050405020304"/>
                <a:ea typeface="Times New Roman" panose="02020603050405020304"/>
              </a:rPr>
              <a:t>Stroke </a:t>
            </a:r>
            <a:r>
              <a:rPr lang="zh-CN" altLang="en-US" b="1">
                <a:solidFill>
                  <a:srgbClr val="000000"/>
                </a:solidFill>
                <a:latin typeface="宋体" panose="02010600030101010101" pitchFamily="2" charset="-122"/>
                <a:ea typeface="宋体" panose="02010600030101010101" pitchFamily="2" charset="-122"/>
              </a:rPr>
              <a:t>数据集</a:t>
            </a:r>
            <a:endParaRPr lang="zh-CN" altLang="en-US" b="1">
              <a:solidFill>
                <a:srgbClr val="000000"/>
              </a:solidFill>
              <a:latin typeface="宋体" panose="02010600030101010101" pitchFamily="2" charset="-122"/>
              <a:ea typeface="宋体" panose="02010600030101010101" pitchFamily="2" charset="-122"/>
            </a:endParaRPr>
          </a:p>
        </p:txBody>
      </p:sp>
      <p:sp>
        <p:nvSpPr>
          <p:cNvPr id="45" name="文本占位符 1"/>
          <p:cNvSpPr>
            <a:spLocks noGrp="1"/>
          </p:cNvSpPr>
          <p:nvPr/>
        </p:nvSpPr>
        <p:spPr>
          <a:xfrm>
            <a:off x="7604125" y="1478915"/>
            <a:ext cx="2707640" cy="34988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3200" kern="1200">
                <a:solidFill>
                  <a:schemeClr val="accent1"/>
                </a:solidFill>
                <a:latin typeface="思源宋体 CN Heavy" panose="02020900000000000000" pitchFamily="18" charset="-122"/>
                <a:ea typeface="思源宋体 CN Heavy" panose="02020900000000000000"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Bef>
                <a:spcPts val="600"/>
              </a:spcBef>
              <a:spcAft>
                <a:spcPts val="600"/>
              </a:spcAft>
              <a:buClrTx/>
              <a:buSzTx/>
              <a:buFontTx/>
            </a:pPr>
            <a:r>
              <a:rPr lang="zh-CN" sz="2400"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挖掘三个数据子集</a:t>
            </a:r>
            <a:endParaRPr lang="zh-CN" sz="2400" b="1" dirty="0">
              <a:solidFill>
                <a:srgbClr val="256DB7"/>
              </a:solidFill>
              <a:effectLst/>
              <a:latin typeface="Times New Roman" panose="02020603050405020304" charset="0"/>
              <a:ea typeface="华文中宋" panose="02010600040101010101" charset="-122"/>
              <a:cs typeface="Times New Roman" panose="02020603050405020304" charset="0"/>
              <a:sym typeface="+mn-ea"/>
            </a:endParaRPr>
          </a:p>
        </p:txBody>
      </p:sp>
      <p:sp>
        <p:nvSpPr>
          <p:cNvPr id="46" name="文本框 45"/>
          <p:cNvSpPr txBox="1"/>
          <p:nvPr/>
        </p:nvSpPr>
        <p:spPr>
          <a:xfrm>
            <a:off x="7249795" y="2760345"/>
            <a:ext cx="1735455" cy="344805"/>
          </a:xfrm>
          <a:prstGeom prst="rect">
            <a:avLst/>
          </a:prstGeom>
        </p:spPr>
        <p:txBody>
          <a:bodyPr>
            <a:noAutofit/>
          </a:bodyPr>
          <a:p>
            <a:r>
              <a:rPr lang="en-US" altLang="zh-CN" b="1" i="1">
                <a:solidFill>
                  <a:srgbClr val="000000"/>
                </a:solidFill>
                <a:latin typeface="Times New Roman" panose="02020603050405020304"/>
                <a:ea typeface="Times New Roman" panose="02020603050405020304"/>
              </a:rPr>
              <a:t>Sepsis </a:t>
            </a:r>
            <a:r>
              <a:rPr lang="zh-CN" altLang="en-US" b="1">
                <a:solidFill>
                  <a:srgbClr val="000000"/>
                </a:solidFill>
                <a:latin typeface="宋体" panose="02010600030101010101" pitchFamily="2" charset="-122"/>
                <a:ea typeface="宋体" panose="02010600030101010101" pitchFamily="2" charset="-122"/>
              </a:rPr>
              <a:t>数据集</a:t>
            </a:r>
            <a:endParaRPr lang="zh-CN" altLang="en-US" b="1">
              <a:solidFill>
                <a:srgbClr val="000000"/>
              </a:solidFill>
              <a:latin typeface="宋体" panose="02010600030101010101" pitchFamily="2" charset="-122"/>
              <a:ea typeface="宋体" panose="02010600030101010101" pitchFamily="2" charset="-122"/>
            </a:endParaRPr>
          </a:p>
        </p:txBody>
      </p:sp>
      <p:sp>
        <p:nvSpPr>
          <p:cNvPr id="47" name="文本框 46"/>
          <p:cNvSpPr txBox="1"/>
          <p:nvPr/>
        </p:nvSpPr>
        <p:spPr>
          <a:xfrm>
            <a:off x="7237095" y="3493770"/>
            <a:ext cx="2130425" cy="344805"/>
          </a:xfrm>
          <a:prstGeom prst="rect">
            <a:avLst/>
          </a:prstGeom>
        </p:spPr>
        <p:txBody>
          <a:bodyPr>
            <a:noAutofit/>
          </a:bodyPr>
          <a:p>
            <a:r>
              <a:rPr lang="en-US" altLang="zh-CN" b="1" i="1">
                <a:solidFill>
                  <a:srgbClr val="000000"/>
                </a:solidFill>
                <a:latin typeface="Times New Roman" panose="02020603050405020304"/>
                <a:ea typeface="Times New Roman" panose="02020603050405020304"/>
              </a:rPr>
              <a:t>Coroheart </a:t>
            </a:r>
            <a:r>
              <a:rPr lang="zh-CN" altLang="en-US" b="1">
                <a:solidFill>
                  <a:srgbClr val="000000"/>
                </a:solidFill>
                <a:latin typeface="宋体" panose="02010600030101010101" pitchFamily="2" charset="-122"/>
                <a:ea typeface="宋体" panose="02010600030101010101" pitchFamily="2" charset="-122"/>
              </a:rPr>
              <a:t>数据集</a:t>
            </a:r>
            <a:endParaRPr lang="zh-CN" altLang="en-US" b="1">
              <a:solidFill>
                <a:srgbClr val="000000"/>
              </a:solidFill>
              <a:latin typeface="宋体" panose="02010600030101010101" pitchFamily="2" charset="-122"/>
              <a:ea typeface="宋体" panose="02010600030101010101" pitchFamily="2" charset="-122"/>
            </a:endParaRPr>
          </a:p>
        </p:txBody>
      </p:sp>
      <p:sp>
        <p:nvSpPr>
          <p:cNvPr id="51" name="文本框 50"/>
          <p:cNvSpPr txBox="1"/>
          <p:nvPr/>
        </p:nvSpPr>
        <p:spPr>
          <a:xfrm>
            <a:off x="7300595" y="2377440"/>
            <a:ext cx="4307205" cy="306705"/>
          </a:xfrm>
          <a:prstGeom prst="rect">
            <a:avLst/>
          </a:prstGeom>
        </p:spPr>
        <p:txBody>
          <a:bodyPr wrap="square">
            <a:spAutoFit/>
          </a:bodyPr>
          <a:p>
            <a:r>
              <a:rPr lang="zh-CN" altLang="en-US" sz="1400">
                <a:solidFill>
                  <a:srgbClr val="000000"/>
                </a:solidFill>
                <a:latin typeface="华文中宋" panose="02010600040101010101" charset="-122"/>
                <a:ea typeface="华文中宋" panose="02010600040101010101" charset="-122"/>
              </a:rPr>
              <a:t>目标事件为患者从中度至重度的病情演变时间点</a:t>
            </a:r>
            <a:endParaRPr lang="zh-CN" altLang="en-US" sz="1400">
              <a:solidFill>
                <a:srgbClr val="000000"/>
              </a:solidFill>
              <a:latin typeface="华文中宋" panose="02010600040101010101" charset="-122"/>
              <a:ea typeface="华文中宋" panose="02010600040101010101" charset="-122"/>
            </a:endParaRPr>
          </a:p>
        </p:txBody>
      </p:sp>
      <p:sp>
        <p:nvSpPr>
          <p:cNvPr id="52" name="文本框 51"/>
          <p:cNvSpPr txBox="1"/>
          <p:nvPr/>
        </p:nvSpPr>
        <p:spPr>
          <a:xfrm>
            <a:off x="7313295" y="3111500"/>
            <a:ext cx="3096895" cy="306705"/>
          </a:xfrm>
          <a:prstGeom prst="rect">
            <a:avLst/>
          </a:prstGeom>
        </p:spPr>
        <p:txBody>
          <a:bodyPr wrap="square">
            <a:spAutoFit/>
          </a:bodyPr>
          <a:p>
            <a:r>
              <a:rPr lang="zh-CN" altLang="en-US" sz="1400">
                <a:solidFill>
                  <a:srgbClr val="000000"/>
                </a:solidFill>
                <a:latin typeface="华文中宋" panose="02010600040101010101" charset="-122"/>
                <a:ea typeface="华文中宋" panose="02010600040101010101" charset="-122"/>
              </a:rPr>
              <a:t>目标事件为患者出现低尿量的时间点</a:t>
            </a:r>
            <a:endParaRPr lang="zh-CN" altLang="en-US" sz="1400">
              <a:solidFill>
                <a:srgbClr val="000000"/>
              </a:solidFill>
              <a:latin typeface="华文中宋" panose="02010600040101010101" charset="-122"/>
              <a:ea typeface="华文中宋" panose="02010600040101010101" charset="-122"/>
            </a:endParaRPr>
          </a:p>
        </p:txBody>
      </p:sp>
      <p:sp>
        <p:nvSpPr>
          <p:cNvPr id="53" name="文本框 52"/>
          <p:cNvSpPr txBox="1"/>
          <p:nvPr/>
        </p:nvSpPr>
        <p:spPr>
          <a:xfrm>
            <a:off x="7312660" y="3829050"/>
            <a:ext cx="3096895" cy="306705"/>
          </a:xfrm>
          <a:prstGeom prst="rect">
            <a:avLst/>
          </a:prstGeom>
        </p:spPr>
        <p:txBody>
          <a:bodyPr wrap="square">
            <a:spAutoFit/>
          </a:bodyPr>
          <a:p>
            <a:r>
              <a:rPr lang="zh-CN" altLang="en-US" sz="1400">
                <a:solidFill>
                  <a:srgbClr val="000000"/>
                </a:solidFill>
                <a:latin typeface="华文中宋" panose="02010600040101010101" charset="-122"/>
                <a:ea typeface="华文中宋" panose="02010600040101010101" charset="-122"/>
              </a:rPr>
              <a:t>目标事件为患者死亡的时间点</a:t>
            </a:r>
            <a:endParaRPr lang="zh-CN" altLang="en-US" sz="1400">
              <a:solidFill>
                <a:srgbClr val="000000"/>
              </a:solidFill>
              <a:latin typeface="华文中宋" panose="02010600040101010101" charset="-122"/>
              <a:ea typeface="华文中宋" panose="02010600040101010101" charset="-122"/>
            </a:endParaRPr>
          </a:p>
        </p:txBody>
      </p:sp>
      <p:pic>
        <p:nvPicPr>
          <p:cNvPr id="54" name="图片 53" descr="脑中风"/>
          <p:cNvPicPr>
            <a:picLocks noChangeAspect="1"/>
          </p:cNvPicPr>
          <p:nvPr/>
        </p:nvPicPr>
        <p:blipFill>
          <a:blip r:embed="rId6"/>
          <a:stretch>
            <a:fillRect/>
          </a:stretch>
        </p:blipFill>
        <p:spPr>
          <a:xfrm>
            <a:off x="6645910" y="1988820"/>
            <a:ext cx="723265" cy="723265"/>
          </a:xfrm>
          <a:prstGeom prst="rect">
            <a:avLst/>
          </a:prstGeom>
        </p:spPr>
      </p:pic>
      <p:pic>
        <p:nvPicPr>
          <p:cNvPr id="55" name="图片 54" descr="输液袋"/>
          <p:cNvPicPr>
            <a:picLocks noChangeAspect="1"/>
          </p:cNvPicPr>
          <p:nvPr/>
        </p:nvPicPr>
        <p:blipFill>
          <a:blip r:embed="rId7"/>
          <a:stretch>
            <a:fillRect/>
          </a:stretch>
        </p:blipFill>
        <p:spPr>
          <a:xfrm>
            <a:off x="6732905" y="2818765"/>
            <a:ext cx="567690" cy="567690"/>
          </a:xfrm>
          <a:prstGeom prst="rect">
            <a:avLst/>
          </a:prstGeom>
        </p:spPr>
      </p:pic>
      <p:pic>
        <p:nvPicPr>
          <p:cNvPr id="56" name="图片 55" descr="冠心病"/>
          <p:cNvPicPr>
            <a:picLocks noChangeAspect="1"/>
          </p:cNvPicPr>
          <p:nvPr/>
        </p:nvPicPr>
        <p:blipFill>
          <a:blip r:embed="rId8"/>
          <a:stretch>
            <a:fillRect/>
          </a:stretch>
        </p:blipFill>
        <p:spPr>
          <a:xfrm>
            <a:off x="6732905" y="3521075"/>
            <a:ext cx="556895" cy="5568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p:txBody>
          <a:bodyPr/>
          <a:lstStyle/>
          <a:p>
            <a:pPr algn="l">
              <a:spcBef>
                <a:spcPts val="600"/>
              </a:spcBef>
              <a:spcAft>
                <a:spcPts val="600"/>
              </a:spcAft>
              <a:buClrTx/>
              <a:buSzTx/>
              <a:buFontTx/>
            </a:pPr>
            <a:r>
              <a:rPr lang="zh-CN" altLang="en-US" b="1" dirty="0">
                <a:solidFill>
                  <a:srgbClr val="256DB7"/>
                </a:solidFill>
                <a:effectLst/>
                <a:latin typeface="华文中宋" panose="02010600040101010101" charset="-122"/>
                <a:ea typeface="华文中宋" panose="02010600040101010101" charset="-122"/>
                <a:cs typeface="Times New Roman" panose="02020603050405020304" charset="0"/>
                <a:sym typeface="+mn-ea"/>
              </a:rPr>
              <a:t>论文阅读与复现</a:t>
            </a:r>
            <a:endParaRPr lang="zh-CN" altLang="en-US" b="1" dirty="0">
              <a:solidFill>
                <a:srgbClr val="256DB7"/>
              </a:solidFill>
              <a:effectLst/>
              <a:latin typeface="华文中宋" panose="02010600040101010101" charset="-122"/>
              <a:ea typeface="华文中宋" panose="02010600040101010101" charset="-122"/>
              <a:cs typeface="Times New Roman" panose="02020603050405020304" charset="0"/>
              <a:sym typeface="+mn-ea"/>
            </a:endParaRPr>
          </a:p>
        </p:txBody>
      </p:sp>
      <p:cxnSp>
        <p:nvCxnSpPr>
          <p:cNvPr id="3145731" name="直接连接符 39"/>
          <p:cNvCxnSpPr/>
          <p:nvPr/>
        </p:nvCxnSpPr>
        <p:spPr>
          <a:xfrm>
            <a:off x="3242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grpSp>
        <p:nvGrpSpPr>
          <p:cNvPr id="11" name="组合 40"/>
          <p:cNvGrpSpPr/>
          <p:nvPr/>
        </p:nvGrpSpPr>
        <p:grpSpPr>
          <a:xfrm rot="0">
            <a:off x="0" y="6509385"/>
            <a:ext cx="4146550" cy="348615"/>
            <a:chOff x="1106706" y="-924266"/>
            <a:chExt cx="2146014" cy="298858"/>
          </a:xfrm>
          <a:solidFill>
            <a:schemeClr val="tx2">
              <a:lumMod val="60000"/>
              <a:lumOff val="40000"/>
            </a:schemeClr>
          </a:solidFill>
        </p:grpSpPr>
        <p:sp>
          <p:nvSpPr>
            <p:cNvPr id="15" name="矩形 43"/>
            <p:cNvSpPr/>
            <p:nvPr/>
          </p:nvSpPr>
          <p:spPr>
            <a:xfrm>
              <a:off x="1106706" y="-924266"/>
              <a:ext cx="967605"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16" name="矩形 44"/>
            <p:cNvSpPr/>
            <p:nvPr/>
          </p:nvSpPr>
          <p:spPr>
            <a:xfrm>
              <a:off x="2073891" y="-924266"/>
              <a:ext cx="1178829"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17" name="矩形 44"/>
          <p:cNvSpPr/>
          <p:nvPr/>
        </p:nvSpPr>
        <p:spPr>
          <a:xfrm>
            <a:off x="4146550" y="6508750"/>
            <a:ext cx="2204720" cy="348615"/>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8" name="矩形 44"/>
          <p:cNvSpPr/>
          <p:nvPr/>
        </p:nvSpPr>
        <p:spPr>
          <a:xfrm>
            <a:off x="6350635" y="6508750"/>
            <a:ext cx="225933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20" name="矩形 44"/>
          <p:cNvSpPr/>
          <p:nvPr/>
        </p:nvSpPr>
        <p:spPr>
          <a:xfrm>
            <a:off x="8609965" y="6508750"/>
            <a:ext cx="156400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22" name="矩形 44"/>
          <p:cNvSpPr/>
          <p:nvPr/>
        </p:nvSpPr>
        <p:spPr>
          <a:xfrm>
            <a:off x="10173335" y="6508750"/>
            <a:ext cx="201866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5" name="矩形: 圆角 15"/>
          <p:cNvSpPr/>
          <p:nvPr>
            <p:custDataLst>
              <p:tags r:id="rId1"/>
            </p:custDataLst>
          </p:nvPr>
        </p:nvSpPr>
        <p:spPr>
          <a:xfrm>
            <a:off x="184150" y="1112520"/>
            <a:ext cx="4289425" cy="516953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14" name="矩形: 圆角 15"/>
          <p:cNvSpPr/>
          <p:nvPr>
            <p:custDataLst>
              <p:tags r:id="rId2"/>
            </p:custDataLst>
          </p:nvPr>
        </p:nvSpPr>
        <p:spPr>
          <a:xfrm>
            <a:off x="4664710" y="1105535"/>
            <a:ext cx="3313430" cy="516953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41" name="矩形: 圆角 15"/>
          <p:cNvSpPr/>
          <p:nvPr>
            <p:custDataLst>
              <p:tags r:id="rId3"/>
            </p:custDataLst>
          </p:nvPr>
        </p:nvSpPr>
        <p:spPr>
          <a:xfrm>
            <a:off x="8159750" y="1112520"/>
            <a:ext cx="3806190" cy="516953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42" name="文本框 41"/>
          <p:cNvSpPr txBox="1"/>
          <p:nvPr/>
        </p:nvSpPr>
        <p:spPr>
          <a:xfrm>
            <a:off x="1383030" y="1383030"/>
            <a:ext cx="1892300" cy="460375"/>
          </a:xfrm>
          <a:prstGeom prst="rect">
            <a:avLst/>
          </a:prstGeom>
        </p:spPr>
        <p:txBody>
          <a:bodyPr wrap="square">
            <a:spAutoFit/>
          </a:bodyPr>
          <a:p>
            <a:r>
              <a:rPr lang="en-US" altLang="zh-CN" sz="2400" b="1">
                <a:solidFill>
                  <a:srgbClr val="0070C0"/>
                </a:solidFill>
                <a:latin typeface="Times New Roman" panose="02020603050405020304"/>
                <a:ea typeface="Times New Roman" panose="02020603050405020304"/>
              </a:rPr>
              <a:t>CLUSTER</a:t>
            </a:r>
            <a:endParaRPr lang="en-US" altLang="zh-CN" sz="2400" b="1">
              <a:solidFill>
                <a:srgbClr val="0070C0"/>
              </a:solidFill>
              <a:latin typeface="Times New Roman" panose="02020603050405020304"/>
              <a:ea typeface="Times New Roman" panose="02020603050405020304"/>
            </a:endParaRPr>
          </a:p>
        </p:txBody>
      </p:sp>
      <p:pic>
        <p:nvPicPr>
          <p:cNvPr id="43" name="图片 42"/>
          <p:cNvPicPr>
            <a:picLocks noChangeAspect="1"/>
          </p:cNvPicPr>
          <p:nvPr/>
        </p:nvPicPr>
        <p:blipFill>
          <a:blip r:embed="rId4"/>
          <a:stretch>
            <a:fillRect/>
          </a:stretch>
        </p:blipFill>
        <p:spPr>
          <a:xfrm>
            <a:off x="676910" y="2114550"/>
            <a:ext cx="3127375" cy="1287780"/>
          </a:xfrm>
          <a:prstGeom prst="rect">
            <a:avLst/>
          </a:prstGeom>
          <a:ln>
            <a:solidFill>
              <a:srgbClr val="256DB7"/>
            </a:solidFill>
          </a:ln>
        </p:spPr>
      </p:pic>
      <p:pic>
        <p:nvPicPr>
          <p:cNvPr id="44" name="图片 43"/>
          <p:cNvPicPr>
            <a:picLocks noChangeAspect="1"/>
          </p:cNvPicPr>
          <p:nvPr/>
        </p:nvPicPr>
        <p:blipFill>
          <a:blip r:embed="rId5"/>
          <a:stretch>
            <a:fillRect/>
          </a:stretch>
        </p:blipFill>
        <p:spPr>
          <a:xfrm>
            <a:off x="464820" y="4415155"/>
            <a:ext cx="2268220" cy="1560830"/>
          </a:xfrm>
          <a:prstGeom prst="rect">
            <a:avLst/>
          </a:prstGeom>
          <a:ln>
            <a:solidFill>
              <a:srgbClr val="256DB7"/>
            </a:solidFill>
          </a:ln>
        </p:spPr>
      </p:pic>
      <p:sp>
        <p:nvSpPr>
          <p:cNvPr id="45" name="文本框 44"/>
          <p:cNvSpPr txBox="1"/>
          <p:nvPr/>
        </p:nvSpPr>
        <p:spPr>
          <a:xfrm>
            <a:off x="5741670" y="1510030"/>
            <a:ext cx="1149350" cy="460375"/>
          </a:xfrm>
          <a:prstGeom prst="rect">
            <a:avLst/>
          </a:prstGeom>
        </p:spPr>
        <p:txBody>
          <a:bodyPr wrap="square">
            <a:spAutoFit/>
          </a:bodyPr>
          <a:p>
            <a:r>
              <a:rPr lang="en-US" altLang="zh-CN" sz="2400" b="1">
                <a:solidFill>
                  <a:srgbClr val="0070C0"/>
                </a:solidFill>
                <a:latin typeface="Times New Roman" panose="02020603050405020304"/>
                <a:ea typeface="Times New Roman" panose="02020603050405020304"/>
              </a:rPr>
              <a:t>CLNN</a:t>
            </a:r>
            <a:endParaRPr lang="en-US" altLang="zh-CN" sz="2400" b="1">
              <a:solidFill>
                <a:srgbClr val="0070C0"/>
              </a:solidFill>
              <a:latin typeface="Times New Roman" panose="02020603050405020304"/>
              <a:ea typeface="Times New Roman" panose="02020603050405020304"/>
            </a:endParaRPr>
          </a:p>
        </p:txBody>
      </p:sp>
      <p:sp>
        <p:nvSpPr>
          <p:cNvPr id="46" name="文本框 45"/>
          <p:cNvSpPr txBox="1"/>
          <p:nvPr/>
        </p:nvSpPr>
        <p:spPr>
          <a:xfrm>
            <a:off x="9232265" y="1383030"/>
            <a:ext cx="1515745" cy="460375"/>
          </a:xfrm>
          <a:prstGeom prst="rect">
            <a:avLst/>
          </a:prstGeom>
        </p:spPr>
        <p:txBody>
          <a:bodyPr wrap="square">
            <a:spAutoFit/>
          </a:bodyPr>
          <a:p>
            <a:r>
              <a:rPr lang="en-US" altLang="zh-CN" sz="2400" b="1">
                <a:solidFill>
                  <a:srgbClr val="0070C0"/>
                </a:solidFill>
                <a:latin typeface="Times New Roman" panose="02020603050405020304"/>
                <a:ea typeface="Times New Roman" panose="02020603050405020304"/>
              </a:rPr>
              <a:t>TELLER</a:t>
            </a:r>
            <a:endParaRPr lang="en-US" altLang="zh-CN" sz="2400" b="1">
              <a:solidFill>
                <a:srgbClr val="0070C0"/>
              </a:solidFill>
              <a:latin typeface="Times New Roman" panose="02020603050405020304"/>
              <a:ea typeface="Times New Roman" panose="02020603050405020304"/>
            </a:endParaRPr>
          </a:p>
        </p:txBody>
      </p:sp>
      <p:pic>
        <p:nvPicPr>
          <p:cNvPr id="47" name="图片 46"/>
          <p:cNvPicPr>
            <a:picLocks noChangeAspect="1"/>
          </p:cNvPicPr>
          <p:nvPr/>
        </p:nvPicPr>
        <p:blipFill>
          <a:blip r:embed="rId6"/>
          <a:stretch>
            <a:fillRect/>
          </a:stretch>
        </p:blipFill>
        <p:spPr>
          <a:xfrm>
            <a:off x="4717415" y="3579495"/>
            <a:ext cx="3198495" cy="594360"/>
          </a:xfrm>
          <a:prstGeom prst="rect">
            <a:avLst/>
          </a:prstGeom>
          <a:ln>
            <a:solidFill>
              <a:srgbClr val="256DB7"/>
            </a:solidFill>
          </a:ln>
        </p:spPr>
      </p:pic>
      <p:pic>
        <p:nvPicPr>
          <p:cNvPr id="48" name="图片 47"/>
          <p:cNvPicPr>
            <a:picLocks noChangeAspect="1"/>
          </p:cNvPicPr>
          <p:nvPr/>
        </p:nvPicPr>
        <p:blipFill>
          <a:blip r:embed="rId7"/>
          <a:stretch>
            <a:fillRect/>
          </a:stretch>
        </p:blipFill>
        <p:spPr>
          <a:xfrm>
            <a:off x="10233660" y="2715260"/>
            <a:ext cx="1414780" cy="2574290"/>
          </a:xfrm>
          <a:prstGeom prst="rect">
            <a:avLst/>
          </a:prstGeom>
          <a:ln>
            <a:solidFill>
              <a:srgbClr val="256DB7"/>
            </a:solidFill>
          </a:ln>
        </p:spPr>
      </p:pic>
      <p:sp>
        <p:nvSpPr>
          <p:cNvPr id="49" name="文本框 48"/>
          <p:cNvSpPr txBox="1"/>
          <p:nvPr/>
        </p:nvSpPr>
        <p:spPr>
          <a:xfrm>
            <a:off x="4749800" y="2065655"/>
            <a:ext cx="3133725" cy="1322070"/>
          </a:xfrm>
          <a:prstGeom prst="rect">
            <a:avLst/>
          </a:prstGeom>
        </p:spPr>
        <p:txBody>
          <a:bodyPr wrap="square">
            <a:spAutoFit/>
          </a:bodyPr>
          <a:p>
            <a:r>
              <a:rPr lang="en-US" altLang="zh-CN" sz="1600">
                <a:solidFill>
                  <a:srgbClr val="000000"/>
                </a:solidFill>
                <a:latin typeface="Times New Roman" panose="02020603050405020304" charset="0"/>
                <a:ea typeface="华文中宋" panose="02010600040101010101" charset="-122"/>
                <a:cs typeface="Times New Roman" panose="02020603050405020304" charset="0"/>
              </a:rPr>
              <a:t>CLNN </a:t>
            </a: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是一种基于加权时钟逻辑公式（</a:t>
            </a:r>
            <a:r>
              <a:rPr lang="en-US" altLang="zh-CN" sz="1600">
                <a:solidFill>
                  <a:srgbClr val="000000"/>
                </a:solidFill>
                <a:latin typeface="Times New Roman" panose="02020603050405020304" charset="0"/>
                <a:ea typeface="华文中宋" panose="02010600040101010101" charset="-122"/>
                <a:cs typeface="Times New Roman" panose="02020603050405020304" charset="0"/>
              </a:rPr>
              <a:t>weighted Clock Logic, wCL</a:t>
            </a: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）的可解释时间点过程模型，旨在从异步事件序列中自动学习出具备时间约束与逻辑结构因果规则。</a:t>
            </a:r>
            <a:endParaRPr lang="zh-CN" altLang="en-US" sz="16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50" name="文本框 49"/>
          <p:cNvSpPr txBox="1"/>
          <p:nvPr/>
        </p:nvSpPr>
        <p:spPr>
          <a:xfrm>
            <a:off x="5358765" y="4365625"/>
            <a:ext cx="2557145" cy="1568450"/>
          </a:xfrm>
          <a:prstGeom prst="rect">
            <a:avLst/>
          </a:prstGeom>
        </p:spPr>
        <p:txBody>
          <a:bodyPr wrap="square">
            <a:spAutoFit/>
          </a:bodyPr>
          <a:p>
            <a:pPr indent="0" fontAlgn="auto">
              <a:lnSpc>
                <a:spcPct val="200000"/>
              </a:lnSpc>
            </a:pPr>
            <a:r>
              <a:rPr lang="en-US" altLang="zh-CN" sz="1600">
                <a:solidFill>
                  <a:srgbClr val="000000"/>
                </a:solidFill>
                <a:latin typeface="Times New Roman" panose="02020603050405020304"/>
                <a:ea typeface="Times New Roman" panose="02020603050405020304"/>
              </a:rPr>
              <a:t>POC (Paired Order Cell)</a:t>
            </a:r>
            <a:endParaRPr lang="zh-CN" altLang="en-US" sz="1600">
              <a:solidFill>
                <a:srgbClr val="000000"/>
              </a:solidFill>
              <a:latin typeface="宋体" panose="02010600030101010101" pitchFamily="2" charset="-122"/>
              <a:ea typeface="宋体" panose="02010600030101010101" pitchFamily="2" charset="-122"/>
            </a:endParaRPr>
          </a:p>
          <a:p>
            <a:pPr indent="0" fontAlgn="auto">
              <a:lnSpc>
                <a:spcPct val="200000"/>
              </a:lnSpc>
            </a:pPr>
            <a:r>
              <a:rPr lang="en-US" altLang="zh-CN" sz="1600">
                <a:solidFill>
                  <a:srgbClr val="000000"/>
                </a:solidFill>
                <a:latin typeface="Times New Roman" panose="02020603050405020304"/>
                <a:ea typeface="Times New Roman" panose="02020603050405020304"/>
              </a:rPr>
              <a:t>SOC (Singleton Order Cell) </a:t>
            </a:r>
            <a:endParaRPr lang="en-US" altLang="zh-CN" sz="1600">
              <a:solidFill>
                <a:srgbClr val="000000"/>
              </a:solidFill>
              <a:latin typeface="Times New Roman" panose="02020603050405020304"/>
              <a:ea typeface="Times New Roman" panose="02020603050405020304"/>
            </a:endParaRPr>
          </a:p>
          <a:p>
            <a:pPr indent="0" fontAlgn="auto">
              <a:lnSpc>
                <a:spcPct val="200000"/>
              </a:lnSpc>
            </a:pPr>
            <a:r>
              <a:rPr lang="en-US" altLang="zh-CN" sz="1600">
                <a:solidFill>
                  <a:srgbClr val="000000"/>
                </a:solidFill>
                <a:latin typeface="Times New Roman" panose="02020603050405020304"/>
                <a:ea typeface="Times New Roman" panose="02020603050405020304"/>
              </a:rPr>
              <a:t>AC (Architecture Cell)</a:t>
            </a:r>
            <a:endParaRPr lang="zh-CN" altLang="en-US" sz="1600">
              <a:solidFill>
                <a:srgbClr val="000000"/>
              </a:solidFill>
              <a:latin typeface="宋体" panose="02010600030101010101" pitchFamily="2" charset="-122"/>
              <a:ea typeface="宋体" panose="02010600030101010101" pitchFamily="2" charset="-122"/>
            </a:endParaRPr>
          </a:p>
        </p:txBody>
      </p:sp>
      <p:sp>
        <p:nvSpPr>
          <p:cNvPr id="51" name="左大括号 50"/>
          <p:cNvSpPr/>
          <p:nvPr/>
        </p:nvSpPr>
        <p:spPr>
          <a:xfrm>
            <a:off x="5051425" y="4683125"/>
            <a:ext cx="234950" cy="1158875"/>
          </a:xfrm>
          <a:prstGeom prst="leftBrace">
            <a:avLst/>
          </a:prstGeom>
          <a:ln>
            <a:solidFill>
              <a:srgbClr val="256DB7"/>
            </a:solidFill>
            <a:tailEnd type="none" w="med" len="med"/>
          </a:ln>
        </p:spPr>
        <p:style>
          <a:lnRef idx="2">
            <a:schemeClr val="accent1"/>
          </a:lnRef>
          <a:fillRef idx="0">
            <a:srgbClr val="FFFFFF"/>
          </a:fillRef>
          <a:effectRef idx="0">
            <a:srgbClr val="FFFFFF"/>
          </a:effectRef>
          <a:fontRef idx="minor">
            <a:schemeClr val="tx1"/>
          </a:fontRef>
        </p:style>
        <p:txBody>
          <a:bodyPr/>
          <a:p>
            <a:endParaRPr lang="zh-CN" altLang="en-US"/>
          </a:p>
        </p:txBody>
      </p:sp>
      <p:sp>
        <p:nvSpPr>
          <p:cNvPr id="52" name="文本框 51"/>
          <p:cNvSpPr txBox="1"/>
          <p:nvPr/>
        </p:nvSpPr>
        <p:spPr>
          <a:xfrm>
            <a:off x="8279130" y="2215515"/>
            <a:ext cx="1894840" cy="3977005"/>
          </a:xfrm>
          <a:prstGeom prst="rect">
            <a:avLst/>
          </a:prstGeom>
        </p:spPr>
        <p:txBody>
          <a:bodyPr wrap="square">
            <a:spAutoFit/>
          </a:bodyPr>
          <a:p>
            <a:pPr indent="0" fontAlgn="auto">
              <a:lnSpc>
                <a:spcPts val="2020"/>
              </a:lnSpc>
            </a:pPr>
            <a:r>
              <a:rPr lang="zh-CN" altLang="en-US" sz="1600" b="1">
                <a:solidFill>
                  <a:srgbClr val="000000"/>
                </a:solidFill>
                <a:latin typeface="Times New Roman" panose="02020603050405020304" charset="0"/>
                <a:ea typeface="华文中宋" panose="02010600040101010101" charset="-122"/>
                <a:cs typeface="Times New Roman" panose="02020603050405020304" charset="0"/>
              </a:rPr>
              <a:t>规则生成器</a:t>
            </a: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：从原始事件序列中系统性构造候选规则，同时使用了 </a:t>
            </a:r>
            <a:r>
              <a:rPr lang="en-US" altLang="zh-CN" sz="1600">
                <a:solidFill>
                  <a:srgbClr val="000000"/>
                </a:solidFill>
                <a:latin typeface="Times New Roman" panose="02020603050405020304" charset="0"/>
                <a:ea typeface="华文中宋" panose="02010600040101010101" charset="-122"/>
                <a:cs typeface="Times New Roman" panose="02020603050405020304" charset="0"/>
              </a:rPr>
              <a:t>REFS </a:t>
            </a: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和 </a:t>
            </a:r>
            <a:r>
              <a:rPr lang="en-US" altLang="zh-CN" sz="1600">
                <a:solidFill>
                  <a:srgbClr val="000000"/>
                </a:solidFill>
                <a:latin typeface="Times New Roman" panose="02020603050405020304" charset="0"/>
                <a:ea typeface="华文中宋" panose="02010600040101010101" charset="-122"/>
                <a:cs typeface="Times New Roman" panose="02020603050405020304" charset="0"/>
              </a:rPr>
              <a:t>RAFS </a:t>
            </a: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的策略高效搜索规则空间；</a:t>
            </a:r>
            <a:endParaRPr lang="zh-CN" altLang="en-US" sz="1600">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020"/>
              </a:lnSpc>
            </a:pPr>
            <a:r>
              <a:rPr lang="zh-CN" altLang="en-US" sz="1600" b="1">
                <a:solidFill>
                  <a:srgbClr val="000000"/>
                </a:solidFill>
                <a:latin typeface="Times New Roman" panose="02020603050405020304" charset="0"/>
                <a:ea typeface="华文中宋" panose="02010600040101010101" charset="-122"/>
                <a:cs typeface="Times New Roman" panose="02020603050405020304" charset="0"/>
              </a:rPr>
              <a:t>规则选择器</a:t>
            </a: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：在候选集中选择最优规则集合，采用最大似然优化策略；</a:t>
            </a:r>
            <a:endParaRPr lang="zh-CN" altLang="en-US" sz="1600">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020"/>
              </a:lnSpc>
            </a:pPr>
            <a:r>
              <a:rPr lang="zh-CN" altLang="en-US" sz="1600" b="1">
                <a:solidFill>
                  <a:srgbClr val="000000"/>
                </a:solidFill>
                <a:latin typeface="Times New Roman" panose="02020603050405020304" charset="0"/>
                <a:ea typeface="华文中宋" panose="02010600040101010101" charset="-122"/>
                <a:cs typeface="Times New Roman" panose="02020603050405020304" charset="0"/>
              </a:rPr>
              <a:t>强度建模器</a:t>
            </a: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：将所选规则编码为特征函数，以加权线性组合的形式构成点 </a:t>
            </a:r>
            <a:endParaRPr lang="zh-CN" altLang="en-US" sz="1600">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020"/>
              </a:lnSpc>
            </a:pP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过程强度函数。</a:t>
            </a:r>
            <a:endParaRPr lang="zh-CN" altLang="en-US" sz="16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54" name="文本框 53"/>
          <p:cNvSpPr txBox="1"/>
          <p:nvPr/>
        </p:nvSpPr>
        <p:spPr>
          <a:xfrm>
            <a:off x="8342630" y="1843405"/>
            <a:ext cx="3547110" cy="337185"/>
          </a:xfrm>
          <a:prstGeom prst="rect">
            <a:avLst/>
          </a:prstGeom>
          <a:noFill/>
        </p:spPr>
        <p:txBody>
          <a:bodyPr wrap="square" rtlCol="0" anchor="t">
            <a:spAutoFit/>
          </a:bodyPr>
          <a:p>
            <a:r>
              <a:rPr lang="en-US" altLang="zh-CN" sz="1600">
                <a:solidFill>
                  <a:srgbClr val="000000"/>
                </a:solidFill>
                <a:latin typeface="Times New Roman" panose="02020603050405020304" charset="0"/>
                <a:ea typeface="华文中宋" panose="02010600040101010101" charset="-122"/>
                <a:cs typeface="Times New Roman" panose="02020603050405020304" charset="0"/>
                <a:sym typeface="+mn-ea"/>
              </a:rPr>
              <a:t>TELLER </a:t>
            </a:r>
            <a:r>
              <a:rPr lang="zh-CN" altLang="en-US" sz="1600">
                <a:solidFill>
                  <a:srgbClr val="000000"/>
                </a:solidFill>
                <a:latin typeface="Times New Roman" panose="02020603050405020304" charset="0"/>
                <a:ea typeface="华文中宋" panose="02010600040101010101" charset="-122"/>
                <a:cs typeface="Times New Roman" panose="02020603050405020304" charset="0"/>
                <a:sym typeface="+mn-ea"/>
              </a:rPr>
              <a:t>的整体架构由三部分构成：</a:t>
            </a:r>
            <a:endParaRPr lang="zh-CN" altLang="en-US" sz="1600">
              <a:solidFill>
                <a:srgbClr val="000000"/>
              </a:solidFill>
              <a:latin typeface="Times New Roman" panose="02020603050405020304" charset="0"/>
              <a:ea typeface="华文中宋" panose="02010600040101010101" charset="-122"/>
              <a:cs typeface="Times New Roman" panose="02020603050405020304" charset="0"/>
              <a:sym typeface="+mn-ea"/>
            </a:endParaRPr>
          </a:p>
        </p:txBody>
      </p:sp>
      <p:sp>
        <p:nvSpPr>
          <p:cNvPr id="55" name="文本框 54"/>
          <p:cNvSpPr txBox="1"/>
          <p:nvPr/>
        </p:nvSpPr>
        <p:spPr>
          <a:xfrm>
            <a:off x="1292225" y="1777365"/>
            <a:ext cx="1896745" cy="337185"/>
          </a:xfrm>
          <a:prstGeom prst="rect">
            <a:avLst/>
          </a:prstGeom>
        </p:spPr>
        <p:txBody>
          <a:bodyPr wrap="square">
            <a:spAutoFit/>
          </a:bodyPr>
          <a:p>
            <a:r>
              <a:rPr lang="zh-CN" altLang="en-US" sz="1600" b="1">
                <a:solidFill>
                  <a:srgbClr val="000000"/>
                </a:solidFill>
                <a:latin typeface="华文中宋" panose="02010600040101010101" charset="-122"/>
                <a:ea typeface="华文中宋" panose="02010600040101010101" charset="-122"/>
              </a:rPr>
              <a:t>规则特征构造机制</a:t>
            </a:r>
            <a:endParaRPr lang="zh-CN" altLang="en-US" sz="1600" b="1">
              <a:solidFill>
                <a:srgbClr val="000000"/>
              </a:solidFill>
              <a:latin typeface="华文中宋" panose="02010600040101010101" charset="-122"/>
              <a:ea typeface="华文中宋" panose="02010600040101010101" charset="-122"/>
            </a:endParaRPr>
          </a:p>
        </p:txBody>
      </p:sp>
      <p:sp>
        <p:nvSpPr>
          <p:cNvPr id="56" name="文本框 55"/>
          <p:cNvSpPr txBox="1"/>
          <p:nvPr/>
        </p:nvSpPr>
        <p:spPr>
          <a:xfrm>
            <a:off x="558165" y="4021455"/>
            <a:ext cx="2032000" cy="337185"/>
          </a:xfrm>
          <a:prstGeom prst="rect">
            <a:avLst/>
          </a:prstGeom>
        </p:spPr>
        <p:txBody>
          <a:bodyPr wrap="square">
            <a:spAutoFit/>
          </a:bodyPr>
          <a:p>
            <a:r>
              <a:rPr lang="zh-CN" altLang="en-US" sz="1600" b="1">
                <a:solidFill>
                  <a:srgbClr val="000000"/>
                </a:solidFill>
                <a:latin typeface="华文中宋" panose="02010600040101010101" charset="-122"/>
                <a:ea typeface="华文中宋" panose="02010600040101010101" charset="-122"/>
              </a:rPr>
              <a:t>规则结构的编码方式</a:t>
            </a:r>
            <a:endParaRPr lang="zh-CN" altLang="en-US" sz="1600" b="1">
              <a:solidFill>
                <a:srgbClr val="000000"/>
              </a:solidFill>
              <a:latin typeface="华文中宋" panose="02010600040101010101" charset="-122"/>
              <a:ea typeface="华文中宋" panose="02010600040101010101" charset="-122"/>
            </a:endParaRPr>
          </a:p>
        </p:txBody>
      </p:sp>
      <p:sp>
        <p:nvSpPr>
          <p:cNvPr id="57" name="文本框 56"/>
          <p:cNvSpPr txBox="1"/>
          <p:nvPr/>
        </p:nvSpPr>
        <p:spPr>
          <a:xfrm>
            <a:off x="406400" y="3416935"/>
            <a:ext cx="3832860" cy="583565"/>
          </a:xfrm>
          <a:prstGeom prst="rect">
            <a:avLst/>
          </a:prstGeom>
        </p:spPr>
        <p:txBody>
          <a:bodyPr wrap="square">
            <a:spAutoFit/>
          </a:bodyPr>
          <a:p>
            <a:r>
              <a:rPr lang="en-US" altLang="zh-CN" sz="1600">
                <a:latin typeface="Times New Roman" panose="02020603050405020304" charset="0"/>
                <a:ea typeface="华文中宋" panose="02010600040101010101" charset="-122"/>
                <a:cs typeface="Times New Roman" panose="02020603050405020304" charset="0"/>
              </a:rPr>
              <a:t>CLUSTER</a:t>
            </a:r>
            <a:r>
              <a:rPr lang="zh-CN" altLang="en-US" sz="1600">
                <a:latin typeface="Times New Roman" panose="02020603050405020304" charset="0"/>
                <a:ea typeface="华文中宋" panose="02010600040101010101" charset="-122"/>
                <a:cs typeface="Times New Roman" panose="02020603050405020304" charset="0"/>
              </a:rPr>
              <a:t>通过规则触发提升事件强度，实现规则驱动的事件加权机制。</a:t>
            </a:r>
            <a:endParaRPr lang="zh-CN" altLang="en-US" sz="1600">
              <a:latin typeface="Times New Roman" panose="02020603050405020304" charset="0"/>
              <a:ea typeface="华文中宋" panose="02010600040101010101" charset="-122"/>
              <a:cs typeface="Times New Roman" panose="02020603050405020304" charset="0"/>
            </a:endParaRPr>
          </a:p>
        </p:txBody>
      </p:sp>
      <p:sp>
        <p:nvSpPr>
          <p:cNvPr id="58" name="文本框 57"/>
          <p:cNvSpPr txBox="1"/>
          <p:nvPr/>
        </p:nvSpPr>
        <p:spPr>
          <a:xfrm>
            <a:off x="2818130" y="4415155"/>
            <a:ext cx="1444625" cy="1322070"/>
          </a:xfrm>
          <a:prstGeom prst="rect">
            <a:avLst/>
          </a:prstGeom>
        </p:spPr>
        <p:txBody>
          <a:bodyPr wrap="square">
            <a:spAutoFit/>
          </a:bodyPr>
          <a:p>
            <a:r>
              <a:rPr lang="en-US" altLang="zh-CN" sz="1600">
                <a:latin typeface="Times New Roman" panose="02020603050405020304" charset="0"/>
                <a:ea typeface="华文中宋" panose="02010600040101010101" charset="-122"/>
                <a:cs typeface="Times New Roman" panose="02020603050405020304" charset="0"/>
              </a:rPr>
              <a:t>CLUSTER</a:t>
            </a:r>
            <a:r>
              <a:rPr lang="zh-CN" altLang="en-US" sz="1600">
                <a:latin typeface="Times New Roman" panose="02020603050405020304" charset="0"/>
                <a:ea typeface="华文中宋" panose="02010600040101010101" charset="-122"/>
                <a:cs typeface="Times New Roman" panose="02020603050405020304" charset="0"/>
              </a:rPr>
              <a:t>构建规则</a:t>
            </a:r>
            <a:r>
              <a:rPr lang="en-US" altLang="zh-CN" sz="1600">
                <a:latin typeface="Times New Roman" panose="02020603050405020304" charset="0"/>
                <a:ea typeface="华文中宋" panose="02010600040101010101" charset="-122"/>
                <a:cs typeface="Times New Roman" panose="02020603050405020304" charset="0"/>
              </a:rPr>
              <a:t>-</a:t>
            </a:r>
            <a:r>
              <a:rPr lang="zh-CN" altLang="en-US" sz="1600">
                <a:latin typeface="Times New Roman" panose="02020603050405020304" charset="0"/>
                <a:ea typeface="华文中宋" panose="02010600040101010101" charset="-122"/>
                <a:cs typeface="Times New Roman" panose="02020603050405020304" charset="0"/>
              </a:rPr>
              <a:t>谓词矩阵编码规则结构，便于解析与优化。</a:t>
            </a:r>
            <a:endParaRPr lang="zh-CN" altLang="en-US" sz="1600">
              <a:latin typeface="Times New Roman" panose="02020603050405020304" charset="0"/>
              <a:ea typeface="华文中宋" panose="02010600040101010101" charset="-122"/>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a:xfrm>
            <a:off x="558165" y="262890"/>
            <a:ext cx="4940300" cy="608965"/>
          </a:xfrm>
        </p:spPr>
        <p:txBody>
          <a:bodyPr/>
          <a:lstStyle/>
          <a:p>
            <a:pPr algn="l">
              <a:spcBef>
                <a:spcPts val="600"/>
              </a:spcBef>
              <a:spcAft>
                <a:spcPts val="600"/>
              </a:spcAft>
              <a:buClrTx/>
              <a:buSzTx/>
              <a:buFontTx/>
            </a:pPr>
            <a:r>
              <a:rPr lang="zh-CN"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改进模型的提出与实现</a:t>
            </a:r>
            <a:endParaRPr lang="zh-CN" b="1" dirty="0">
              <a:solidFill>
                <a:srgbClr val="256DB7"/>
              </a:solidFill>
              <a:effectLst/>
              <a:latin typeface="Times New Roman" panose="02020603050405020304" charset="0"/>
              <a:ea typeface="华文中宋" panose="02010600040101010101" charset="-122"/>
              <a:cs typeface="Times New Roman" panose="02020603050405020304" charset="0"/>
              <a:sym typeface="+mn-ea"/>
            </a:endParaRPr>
          </a:p>
        </p:txBody>
      </p:sp>
      <p:cxnSp>
        <p:nvCxnSpPr>
          <p:cNvPr id="3145731" name="直接连接符 39"/>
          <p:cNvCxnSpPr/>
          <p:nvPr/>
        </p:nvCxnSpPr>
        <p:spPr>
          <a:xfrm>
            <a:off x="4258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grpSp>
        <p:nvGrpSpPr>
          <p:cNvPr id="12" name="组合 40"/>
          <p:cNvGrpSpPr/>
          <p:nvPr/>
        </p:nvGrpSpPr>
        <p:grpSpPr>
          <a:xfrm rot="0">
            <a:off x="0" y="6509385"/>
            <a:ext cx="4146550" cy="348615"/>
            <a:chOff x="1106706" y="-924266"/>
            <a:chExt cx="2146014" cy="298858"/>
          </a:xfrm>
          <a:solidFill>
            <a:schemeClr val="tx2">
              <a:lumMod val="60000"/>
              <a:lumOff val="40000"/>
            </a:schemeClr>
          </a:solidFill>
        </p:grpSpPr>
        <p:sp>
          <p:nvSpPr>
            <p:cNvPr id="15" name="矩形 43"/>
            <p:cNvSpPr/>
            <p:nvPr/>
          </p:nvSpPr>
          <p:spPr>
            <a:xfrm>
              <a:off x="1106706" y="-924266"/>
              <a:ext cx="967605"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16" name="矩形 44"/>
            <p:cNvSpPr/>
            <p:nvPr/>
          </p:nvSpPr>
          <p:spPr>
            <a:xfrm>
              <a:off x="2073891" y="-924266"/>
              <a:ext cx="1178829"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17" name="矩形 44"/>
          <p:cNvSpPr/>
          <p:nvPr/>
        </p:nvSpPr>
        <p:spPr>
          <a:xfrm>
            <a:off x="4146550" y="6508750"/>
            <a:ext cx="220472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18" name="矩形 44"/>
          <p:cNvSpPr/>
          <p:nvPr/>
        </p:nvSpPr>
        <p:spPr>
          <a:xfrm>
            <a:off x="6350635" y="6508750"/>
            <a:ext cx="2259330" cy="348615"/>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20" name="矩形 44"/>
          <p:cNvSpPr/>
          <p:nvPr/>
        </p:nvSpPr>
        <p:spPr>
          <a:xfrm>
            <a:off x="8609965" y="6508750"/>
            <a:ext cx="156400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22" name="矩形 44"/>
          <p:cNvSpPr/>
          <p:nvPr/>
        </p:nvSpPr>
        <p:spPr>
          <a:xfrm>
            <a:off x="10173335" y="6508750"/>
            <a:ext cx="201866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pic>
        <p:nvPicPr>
          <p:cNvPr id="5" name="图片 4"/>
          <p:cNvPicPr>
            <a:picLocks noChangeAspect="1"/>
          </p:cNvPicPr>
          <p:nvPr/>
        </p:nvPicPr>
        <p:blipFill>
          <a:blip r:embed="rId1"/>
          <a:stretch>
            <a:fillRect/>
          </a:stretch>
        </p:blipFill>
        <p:spPr>
          <a:xfrm>
            <a:off x="426085" y="1325245"/>
            <a:ext cx="8093710" cy="2303145"/>
          </a:xfrm>
          <a:prstGeom prst="rect">
            <a:avLst/>
          </a:prstGeom>
          <a:ln>
            <a:solidFill>
              <a:srgbClr val="256DB7"/>
            </a:solidFill>
          </a:ln>
        </p:spPr>
      </p:pic>
      <p:pic>
        <p:nvPicPr>
          <p:cNvPr id="13" name="图片 12"/>
          <p:cNvPicPr>
            <a:picLocks noChangeAspect="1"/>
          </p:cNvPicPr>
          <p:nvPr/>
        </p:nvPicPr>
        <p:blipFill>
          <a:blip r:embed="rId2"/>
          <a:stretch>
            <a:fillRect/>
          </a:stretch>
        </p:blipFill>
        <p:spPr>
          <a:xfrm>
            <a:off x="971550" y="4100830"/>
            <a:ext cx="6717665" cy="2092325"/>
          </a:xfrm>
          <a:prstGeom prst="rect">
            <a:avLst/>
          </a:prstGeom>
          <a:ln>
            <a:solidFill>
              <a:srgbClr val="256DB7"/>
            </a:solidFill>
          </a:ln>
        </p:spPr>
      </p:pic>
      <p:cxnSp>
        <p:nvCxnSpPr>
          <p:cNvPr id="23" name="直接连接符 22"/>
          <p:cNvCxnSpPr/>
          <p:nvPr/>
        </p:nvCxnSpPr>
        <p:spPr>
          <a:xfrm>
            <a:off x="74295" y="3842385"/>
            <a:ext cx="12045950" cy="0"/>
          </a:xfrm>
          <a:prstGeom prst="line">
            <a:avLst/>
          </a:prstGeom>
          <a:ln>
            <a:solidFill>
              <a:srgbClr val="256DB7"/>
            </a:solidFill>
            <a:tailEnd type="none" w="med" len="med"/>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8898255" y="1163320"/>
            <a:ext cx="2789555" cy="368300"/>
          </a:xfrm>
          <a:prstGeom prst="rect">
            <a:avLst/>
          </a:prstGeom>
        </p:spPr>
        <p:txBody>
          <a:bodyPr wrap="square">
            <a:spAutoFit/>
          </a:bodyPr>
          <a:p>
            <a:r>
              <a:rPr lang="zh-CN" altLang="en-US" b="1">
                <a:solidFill>
                  <a:srgbClr val="0070C0"/>
                </a:solidFill>
                <a:latin typeface="华文中宋" panose="02010600040101010101" charset="-122"/>
                <a:ea typeface="华文中宋" panose="02010600040101010101" charset="-122"/>
              </a:rPr>
              <a:t>改进后的时间点过程框架</a:t>
            </a:r>
            <a:endParaRPr lang="zh-CN" altLang="en-US" b="1">
              <a:solidFill>
                <a:srgbClr val="0070C0"/>
              </a:solidFill>
              <a:latin typeface="华文中宋" panose="02010600040101010101" charset="-122"/>
              <a:ea typeface="华文中宋" panose="02010600040101010101" charset="-122"/>
            </a:endParaRPr>
          </a:p>
        </p:txBody>
      </p:sp>
      <p:sp>
        <p:nvSpPr>
          <p:cNvPr id="25" name="左大括号 24"/>
          <p:cNvSpPr/>
          <p:nvPr/>
        </p:nvSpPr>
        <p:spPr>
          <a:xfrm>
            <a:off x="9025890" y="2649855"/>
            <a:ext cx="168275" cy="782955"/>
          </a:xfrm>
          <a:prstGeom prst="leftBrace">
            <a:avLst>
              <a:gd name="adj1" fmla="val 8333"/>
              <a:gd name="adj2" fmla="val 47575"/>
            </a:avLst>
          </a:prstGeom>
          <a:ln>
            <a:solidFill>
              <a:srgbClr val="256DB7"/>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6" name="文本框 25"/>
          <p:cNvSpPr txBox="1"/>
          <p:nvPr/>
        </p:nvSpPr>
        <p:spPr>
          <a:xfrm>
            <a:off x="9179560" y="2463165"/>
            <a:ext cx="2621915" cy="337185"/>
          </a:xfrm>
          <a:prstGeom prst="rect">
            <a:avLst/>
          </a:prstGeom>
        </p:spPr>
        <p:txBody>
          <a:bodyPr wrap="square">
            <a:spAutoFit/>
          </a:bodyPr>
          <a:p>
            <a:r>
              <a:rPr lang="en-US" altLang="zh-CN" sz="1600" b="1">
                <a:solidFill>
                  <a:schemeClr val="tx1"/>
                </a:solidFill>
                <a:latin typeface="Times New Roman" panose="02020603050405020304" charset="0"/>
                <a:ea typeface="华文中宋" panose="02010600040101010101" charset="-122"/>
                <a:cs typeface="Times New Roman" panose="02020603050405020304" charset="0"/>
              </a:rPr>
              <a:t>Numerial Feature Intensity</a:t>
            </a:r>
            <a:endParaRPr lang="en-US" altLang="zh-CN" sz="1600" b="1">
              <a:solidFill>
                <a:schemeClr val="tx1"/>
              </a:solidFill>
              <a:latin typeface="Times New Roman" panose="02020603050405020304" charset="0"/>
              <a:ea typeface="华文中宋" panose="02010600040101010101" charset="-122"/>
              <a:cs typeface="Times New Roman" panose="02020603050405020304" charset="0"/>
            </a:endParaRPr>
          </a:p>
        </p:txBody>
      </p:sp>
      <p:sp>
        <p:nvSpPr>
          <p:cNvPr id="27" name="文本框 26"/>
          <p:cNvSpPr txBox="1"/>
          <p:nvPr/>
        </p:nvSpPr>
        <p:spPr>
          <a:xfrm>
            <a:off x="9174480" y="2816860"/>
            <a:ext cx="1550035" cy="337185"/>
          </a:xfrm>
          <a:prstGeom prst="rect">
            <a:avLst/>
          </a:prstGeom>
        </p:spPr>
        <p:txBody>
          <a:bodyPr wrap="square">
            <a:spAutoFit/>
          </a:bodyPr>
          <a:p>
            <a:r>
              <a:rPr lang="en-US" altLang="zh-CN" sz="1600" b="1">
                <a:solidFill>
                  <a:schemeClr val="tx1"/>
                </a:solidFill>
                <a:latin typeface="Times New Roman" panose="02020603050405020304" charset="0"/>
                <a:ea typeface="华文中宋" panose="02010600040101010101" charset="-122"/>
                <a:cs typeface="Times New Roman" panose="02020603050405020304" charset="0"/>
              </a:rPr>
              <a:t>Basic Intensity</a:t>
            </a:r>
            <a:endParaRPr lang="en-US" altLang="zh-CN" sz="1600" b="1">
              <a:solidFill>
                <a:schemeClr val="tx1"/>
              </a:solidFill>
              <a:latin typeface="Times New Roman" panose="02020603050405020304" charset="0"/>
              <a:ea typeface="华文中宋" panose="02010600040101010101" charset="-122"/>
              <a:cs typeface="Times New Roman" panose="02020603050405020304" charset="0"/>
            </a:endParaRPr>
          </a:p>
        </p:txBody>
      </p:sp>
      <p:sp>
        <p:nvSpPr>
          <p:cNvPr id="28" name="文本框 27"/>
          <p:cNvSpPr txBox="1"/>
          <p:nvPr/>
        </p:nvSpPr>
        <p:spPr>
          <a:xfrm>
            <a:off x="9179560" y="3195320"/>
            <a:ext cx="2275205" cy="337185"/>
          </a:xfrm>
          <a:prstGeom prst="rect">
            <a:avLst/>
          </a:prstGeom>
        </p:spPr>
        <p:txBody>
          <a:bodyPr wrap="square">
            <a:spAutoFit/>
          </a:bodyPr>
          <a:p>
            <a:r>
              <a:rPr lang="en-US" altLang="zh-CN" sz="1600" b="1">
                <a:solidFill>
                  <a:schemeClr val="tx1"/>
                </a:solidFill>
                <a:latin typeface="Times New Roman" panose="02020603050405020304" charset="0"/>
                <a:ea typeface="华文中宋" panose="02010600040101010101" charset="-122"/>
                <a:cs typeface="Times New Roman" panose="02020603050405020304" charset="0"/>
              </a:rPr>
              <a:t>Rule-Based Intensity</a:t>
            </a:r>
            <a:endParaRPr lang="en-US" altLang="zh-CN" sz="1600" b="1">
              <a:solidFill>
                <a:schemeClr val="tx1"/>
              </a:solidFill>
              <a:latin typeface="Times New Roman" panose="02020603050405020304" charset="0"/>
              <a:ea typeface="华文中宋" panose="02010600040101010101" charset="-122"/>
              <a:cs typeface="Times New Roman" panose="02020603050405020304" charset="0"/>
            </a:endParaRPr>
          </a:p>
        </p:txBody>
      </p:sp>
      <p:pic>
        <p:nvPicPr>
          <p:cNvPr id="34" name="图片 33"/>
          <p:cNvPicPr>
            <a:picLocks noChangeAspect="1"/>
          </p:cNvPicPr>
          <p:nvPr/>
        </p:nvPicPr>
        <p:blipFill>
          <a:blip r:embed="rId3"/>
          <a:stretch>
            <a:fillRect/>
          </a:stretch>
        </p:blipFill>
        <p:spPr>
          <a:xfrm>
            <a:off x="9194165" y="2003425"/>
            <a:ext cx="2136775" cy="286385"/>
          </a:xfrm>
          <a:prstGeom prst="rect">
            <a:avLst/>
          </a:prstGeom>
          <a:ln>
            <a:solidFill>
              <a:srgbClr val="256DB7"/>
            </a:solidFill>
          </a:ln>
        </p:spPr>
      </p:pic>
      <p:sp>
        <p:nvSpPr>
          <p:cNvPr id="35" name="文本框 34"/>
          <p:cNvSpPr txBox="1"/>
          <p:nvPr/>
        </p:nvSpPr>
        <p:spPr>
          <a:xfrm>
            <a:off x="9532620" y="1598930"/>
            <a:ext cx="1461135" cy="337185"/>
          </a:xfrm>
          <a:prstGeom prst="rect">
            <a:avLst/>
          </a:prstGeom>
        </p:spPr>
        <p:txBody>
          <a:bodyPr wrap="square">
            <a:spAutoFit/>
          </a:bodyPr>
          <a:p>
            <a:r>
              <a:rPr lang="zh-CN" altLang="en-US" sz="1600">
                <a:solidFill>
                  <a:schemeClr val="tx1"/>
                </a:solidFill>
                <a:latin typeface="华文中宋" panose="02010600040101010101" charset="-122"/>
                <a:ea typeface="华文中宋" panose="02010600040101010101" charset="-122"/>
              </a:rPr>
              <a:t>条件强度函数</a:t>
            </a:r>
            <a:endParaRPr lang="zh-CN" altLang="en-US" sz="1600">
              <a:solidFill>
                <a:schemeClr val="tx1"/>
              </a:solidFill>
              <a:latin typeface="华文中宋" panose="02010600040101010101" charset="-122"/>
              <a:ea typeface="华文中宋" panose="02010600040101010101" charset="-122"/>
            </a:endParaRPr>
          </a:p>
        </p:txBody>
      </p:sp>
      <p:sp>
        <p:nvSpPr>
          <p:cNvPr id="36" name="文本框 35"/>
          <p:cNvSpPr txBox="1"/>
          <p:nvPr/>
        </p:nvSpPr>
        <p:spPr>
          <a:xfrm>
            <a:off x="8718550" y="4152265"/>
            <a:ext cx="2400300" cy="368300"/>
          </a:xfrm>
          <a:prstGeom prst="rect">
            <a:avLst/>
          </a:prstGeom>
        </p:spPr>
        <p:txBody>
          <a:bodyPr wrap="square">
            <a:spAutoFit/>
          </a:bodyPr>
          <a:p>
            <a:r>
              <a:rPr lang="zh-CN" altLang="en-US" b="1">
                <a:solidFill>
                  <a:srgbClr val="0070C0"/>
                </a:solidFill>
                <a:latin typeface="华文中宋" panose="02010600040101010101" charset="-122"/>
                <a:ea typeface="华文中宋" panose="02010600040101010101" charset="-122"/>
              </a:rPr>
              <a:t>两阶段规则挖掘流程</a:t>
            </a:r>
            <a:endParaRPr lang="zh-CN" altLang="en-US" b="1">
              <a:solidFill>
                <a:srgbClr val="0070C0"/>
              </a:solidFill>
              <a:latin typeface="华文中宋" panose="02010600040101010101" charset="-122"/>
              <a:ea typeface="华文中宋" panose="02010600040101010101" charset="-122"/>
            </a:endParaRPr>
          </a:p>
        </p:txBody>
      </p:sp>
      <p:sp>
        <p:nvSpPr>
          <p:cNvPr id="37" name="文本框 36"/>
          <p:cNvSpPr txBox="1"/>
          <p:nvPr/>
        </p:nvSpPr>
        <p:spPr>
          <a:xfrm>
            <a:off x="8148955" y="4551045"/>
            <a:ext cx="3441065" cy="1578610"/>
          </a:xfrm>
          <a:prstGeom prst="rect">
            <a:avLst/>
          </a:prstGeom>
          <a:ln>
            <a:solidFill>
              <a:srgbClr val="256DB7"/>
            </a:solidFill>
          </a:ln>
        </p:spPr>
        <p:txBody>
          <a:bodyPr wrap="square">
            <a:spAutoFit/>
          </a:bodyPr>
          <a:p>
            <a:pPr indent="0" fontAlgn="auto">
              <a:lnSpc>
                <a:spcPts val="2320"/>
              </a:lnSpc>
            </a:pPr>
            <a:r>
              <a:rPr lang="zh-CN" altLang="en-US" sz="1600">
                <a:solidFill>
                  <a:srgbClr val="000000"/>
                </a:solidFill>
                <a:latin typeface="华文中宋" panose="02010600040101010101" charset="-122"/>
                <a:ea typeface="华文中宋" panose="02010600040101010101" charset="-122"/>
                <a:cs typeface="华文中宋" panose="02010600040101010101" charset="-122"/>
              </a:rPr>
              <a:t>在规则集挖掘与优化模块中，贝叶斯优化算法通过迭代方式不断优化规则集合；</a:t>
            </a:r>
            <a:r>
              <a:rPr lang="en-US" altLang="zh-CN" sz="1600">
                <a:solidFill>
                  <a:srgbClr val="000000"/>
                </a:solidFill>
                <a:latin typeface="华文中宋" panose="02010600040101010101" charset="-122"/>
                <a:ea typeface="华文中宋" panose="02010600040101010101" charset="-122"/>
                <a:cs typeface="华文中宋" panose="02010600040101010101" charset="-122"/>
              </a:rPr>
              <a:t>最终选出的规则能够通过对强度函数动态的影响，为关键事件提供具有解释性的因果解释。</a:t>
            </a:r>
            <a:endParaRPr lang="en-US" altLang="zh-CN" sz="1600">
              <a:solidFill>
                <a:srgbClr val="000000"/>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a:xfrm>
            <a:off x="558165" y="262890"/>
            <a:ext cx="5156200" cy="608965"/>
          </a:xfrm>
        </p:spPr>
        <p:txBody>
          <a:bodyPr/>
          <a:lstStyle/>
          <a:p>
            <a:pPr algn="l">
              <a:spcBef>
                <a:spcPts val="600"/>
              </a:spcBef>
              <a:spcAft>
                <a:spcPts val="600"/>
              </a:spcAft>
              <a:buClrTx/>
              <a:buSzTx/>
              <a:buFontTx/>
            </a:pPr>
            <a:r>
              <a:rPr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改进模型的提出与实现</a:t>
            </a:r>
            <a:endParaRPr b="1" dirty="0">
              <a:solidFill>
                <a:srgbClr val="256DB7"/>
              </a:solidFill>
              <a:effectLst/>
              <a:latin typeface="Times New Roman" panose="02020603050405020304" charset="0"/>
              <a:ea typeface="华文中宋" panose="02010600040101010101" charset="-122"/>
              <a:cs typeface="Times New Roman" panose="02020603050405020304" charset="0"/>
              <a:sym typeface="+mn-ea"/>
            </a:endParaRPr>
          </a:p>
        </p:txBody>
      </p:sp>
      <p:cxnSp>
        <p:nvCxnSpPr>
          <p:cNvPr id="3145731" name="直接连接符 39"/>
          <p:cNvCxnSpPr/>
          <p:nvPr/>
        </p:nvCxnSpPr>
        <p:spPr>
          <a:xfrm>
            <a:off x="4258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grpSp>
        <p:nvGrpSpPr>
          <p:cNvPr id="12" name="组合 40"/>
          <p:cNvGrpSpPr/>
          <p:nvPr/>
        </p:nvGrpSpPr>
        <p:grpSpPr>
          <a:xfrm rot="0">
            <a:off x="0" y="6509385"/>
            <a:ext cx="4146550" cy="348615"/>
            <a:chOff x="1106706" y="-924266"/>
            <a:chExt cx="2146014" cy="298858"/>
          </a:xfrm>
          <a:solidFill>
            <a:schemeClr val="tx2">
              <a:lumMod val="60000"/>
              <a:lumOff val="40000"/>
            </a:schemeClr>
          </a:solidFill>
        </p:grpSpPr>
        <p:sp>
          <p:nvSpPr>
            <p:cNvPr id="2" name="矩形 43"/>
            <p:cNvSpPr/>
            <p:nvPr/>
          </p:nvSpPr>
          <p:spPr>
            <a:xfrm>
              <a:off x="1106706" y="-924266"/>
              <a:ext cx="967605"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3" name="矩形 44"/>
            <p:cNvSpPr/>
            <p:nvPr/>
          </p:nvSpPr>
          <p:spPr>
            <a:xfrm>
              <a:off x="2073891" y="-924266"/>
              <a:ext cx="1178829"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4" name="矩形 44"/>
          <p:cNvSpPr/>
          <p:nvPr/>
        </p:nvSpPr>
        <p:spPr>
          <a:xfrm>
            <a:off x="4146550" y="6508750"/>
            <a:ext cx="220472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6" name="矩形 44"/>
          <p:cNvSpPr/>
          <p:nvPr/>
        </p:nvSpPr>
        <p:spPr>
          <a:xfrm>
            <a:off x="6350635" y="6508750"/>
            <a:ext cx="2259330" cy="348615"/>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7" name="矩形 44"/>
          <p:cNvSpPr/>
          <p:nvPr/>
        </p:nvSpPr>
        <p:spPr>
          <a:xfrm>
            <a:off x="8609965" y="6508750"/>
            <a:ext cx="156400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8" name="矩形 44"/>
          <p:cNvSpPr/>
          <p:nvPr/>
        </p:nvSpPr>
        <p:spPr>
          <a:xfrm>
            <a:off x="10173335" y="6508750"/>
            <a:ext cx="201866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5" name="矩形: 圆角 15"/>
          <p:cNvSpPr/>
          <p:nvPr>
            <p:custDataLst>
              <p:tags r:id="rId1"/>
            </p:custDataLst>
          </p:nvPr>
        </p:nvSpPr>
        <p:spPr>
          <a:xfrm>
            <a:off x="169545" y="1059815"/>
            <a:ext cx="3749040" cy="533971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9" name="矩形: 圆角 15"/>
          <p:cNvSpPr/>
          <p:nvPr>
            <p:custDataLst>
              <p:tags r:id="rId2"/>
            </p:custDataLst>
          </p:nvPr>
        </p:nvSpPr>
        <p:spPr>
          <a:xfrm>
            <a:off x="4030345" y="1059815"/>
            <a:ext cx="7992110" cy="533971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10" name="文本框 9"/>
          <p:cNvSpPr txBox="1"/>
          <p:nvPr/>
        </p:nvSpPr>
        <p:spPr>
          <a:xfrm>
            <a:off x="508635" y="1338580"/>
            <a:ext cx="3047365" cy="398780"/>
          </a:xfrm>
          <a:prstGeom prst="rect">
            <a:avLst/>
          </a:prstGeom>
        </p:spPr>
        <p:txBody>
          <a:bodyPr wrap="square">
            <a:spAutoFit/>
          </a:bodyPr>
          <a:p>
            <a:r>
              <a:rPr lang="zh-CN" altLang="en-US" sz="2000" b="1">
                <a:solidFill>
                  <a:srgbClr val="0070C0"/>
                </a:solidFill>
                <a:latin typeface="华文中宋" panose="02010600040101010101" charset="-122"/>
                <a:ea typeface="华文中宋" panose="02010600040101010101" charset="-122"/>
              </a:rPr>
              <a:t>新型时态逻辑规则的定义</a:t>
            </a:r>
            <a:endParaRPr lang="zh-CN" altLang="en-US" sz="2000" b="1">
              <a:solidFill>
                <a:srgbClr val="0070C0"/>
              </a:solidFill>
              <a:latin typeface="华文中宋" panose="02010600040101010101" charset="-122"/>
              <a:ea typeface="华文中宋" panose="02010600040101010101" charset="-122"/>
            </a:endParaRPr>
          </a:p>
        </p:txBody>
      </p:sp>
      <p:sp>
        <p:nvSpPr>
          <p:cNvPr id="11" name="文本框 10"/>
          <p:cNvSpPr txBox="1"/>
          <p:nvPr/>
        </p:nvSpPr>
        <p:spPr>
          <a:xfrm>
            <a:off x="570865" y="1844675"/>
            <a:ext cx="2853055" cy="737235"/>
          </a:xfrm>
          <a:prstGeom prst="rect">
            <a:avLst/>
          </a:prstGeom>
          <a:ln>
            <a:solidFill>
              <a:srgbClr val="256DB7"/>
            </a:solidFill>
          </a:ln>
        </p:spPr>
        <p:txBody>
          <a:bodyPr wrap="square">
            <a:spAutoFit/>
          </a:bodyPr>
          <a:p>
            <a:r>
              <a:rPr lang="zh-CN" altLang="en-US" sz="1400">
                <a:solidFill>
                  <a:srgbClr val="000000"/>
                </a:solidFill>
                <a:latin typeface="Times New Roman" panose="02020603050405020304" charset="0"/>
                <a:ea typeface="华文中宋" panose="02010600040101010101" charset="-122"/>
                <a:cs typeface="Times New Roman" panose="02020603050405020304" charset="0"/>
              </a:rPr>
              <a:t>时间逻辑规则定义了不同事件在时间上的逻辑关系，由时间谓词和时间关系这两部分组成。</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13" name="文本框 12"/>
          <p:cNvSpPr txBox="1"/>
          <p:nvPr/>
        </p:nvSpPr>
        <p:spPr>
          <a:xfrm>
            <a:off x="409575" y="3136265"/>
            <a:ext cx="3291205" cy="718185"/>
          </a:xfrm>
          <a:prstGeom prst="rect">
            <a:avLst/>
          </a:prstGeom>
          <a:ln>
            <a:solidFill>
              <a:srgbClr val="256DB7"/>
            </a:solidFill>
          </a:ln>
        </p:spPr>
        <p:txBody>
          <a:bodyPr wrap="square">
            <a:noAutofit/>
          </a:bodyPr>
          <a:p>
            <a:r>
              <a:rPr lang="zh-CN" altLang="en-US" sz="1400">
                <a:solidFill>
                  <a:srgbClr val="000000"/>
                </a:solidFill>
                <a:latin typeface="Times New Roman" panose="02020603050405020304" charset="0"/>
                <a:ea typeface="华文中宋" panose="02010600040101010101" charset="-122"/>
                <a:cs typeface="Times New Roman" panose="02020603050405020304" charset="0"/>
              </a:rPr>
              <a:t>表示事件 </a:t>
            </a:r>
            <a:r>
              <a:rPr sz="1400" i="1">
                <a:solidFill>
                  <a:srgbClr val="000000"/>
                </a:solidFill>
                <a:latin typeface="Times New Roman" panose="02020603050405020304" charset="0"/>
                <a:ea typeface="华文中宋" panose="02010600040101010101" charset="-122"/>
                <a:cs typeface="Times New Roman" panose="02020603050405020304" charset="0"/>
                <a:sym typeface="+mn-ea"/>
              </a:rPr>
              <a:t>X</a:t>
            </a:r>
            <a:r>
              <a:rPr sz="1400" i="1" baseline="-25000">
                <a:solidFill>
                  <a:srgbClr val="000000"/>
                </a:solidFill>
                <a:latin typeface="Times New Roman" panose="02020603050405020304" charset="0"/>
                <a:ea typeface="华文中宋" panose="02010600040101010101" charset="-122"/>
                <a:cs typeface="Times New Roman" panose="02020603050405020304" charset="0"/>
                <a:sym typeface="+mn-ea"/>
              </a:rPr>
              <a:t>u</a:t>
            </a:r>
            <a:r>
              <a:rPr lang="en-US" sz="1400" i="1" baseline="-25000">
                <a:solidFill>
                  <a:srgbClr val="000000"/>
                </a:solidFill>
                <a:latin typeface="Times New Roman" panose="02020603050405020304" charset="0"/>
                <a:ea typeface="华文中宋" panose="02010600040101010101" charset="-122"/>
                <a:cs typeface="Times New Roman" panose="02020603050405020304" charset="0"/>
                <a:sym typeface="+mn-ea"/>
              </a:rPr>
              <a:t>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发生的时间早于 </a:t>
            </a:r>
            <a:r>
              <a:rPr sz="1400" i="1">
                <a:solidFill>
                  <a:srgbClr val="000000"/>
                </a:solidFill>
                <a:latin typeface="Times New Roman" panose="02020603050405020304" charset="0"/>
                <a:ea typeface="华文中宋" panose="02010600040101010101" charset="-122"/>
                <a:cs typeface="Times New Roman" panose="02020603050405020304" charset="0"/>
                <a:sym typeface="+mn-ea"/>
              </a:rPr>
              <a:t>X</a:t>
            </a:r>
            <a:r>
              <a:rPr sz="1400" i="1" baseline="-25000">
                <a:solidFill>
                  <a:srgbClr val="000000"/>
                </a:solidFill>
                <a:latin typeface="Times New Roman" panose="02020603050405020304" charset="0"/>
                <a:ea typeface="华文中宋" panose="02010600040101010101" charset="-122"/>
                <a:cs typeface="Times New Roman" panose="02020603050405020304" charset="0"/>
                <a:sym typeface="+mn-ea"/>
              </a:rPr>
              <a:t>v</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，且二者之间的时间差大于一个最小阈值</a:t>
            </a:r>
            <a:r>
              <a:rPr lang="en-US" altLang="zh-CN" sz="1600" i="1">
                <a:solidFill>
                  <a:srgbClr val="000000"/>
                </a:solidFill>
                <a:latin typeface="Times New Roman" panose="02020603050405020304" charset="0"/>
                <a:ea typeface="华文中宋" panose="02010600040101010101" charset="-122"/>
                <a:cs typeface="Times New Roman" panose="02020603050405020304" charset="0"/>
              </a:rPr>
              <a:t>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，用于刻画显式的先后因果关系。</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14" name="文本框 13"/>
          <p:cNvSpPr txBox="1"/>
          <p:nvPr/>
        </p:nvSpPr>
        <p:spPr>
          <a:xfrm>
            <a:off x="508635" y="2748915"/>
            <a:ext cx="811530" cy="337185"/>
          </a:xfrm>
          <a:prstGeom prst="rect">
            <a:avLst/>
          </a:prstGeom>
          <a:noFill/>
        </p:spPr>
        <p:txBody>
          <a:bodyPr wrap="square" rtlCol="0" anchor="t">
            <a:spAutoFit/>
          </a:bodyPr>
          <a:p>
            <a:r>
              <a:rPr lang="en-US" altLang="zh-CN" sz="1600" b="1" i="1">
                <a:solidFill>
                  <a:srgbClr val="000000"/>
                </a:solidFill>
                <a:latin typeface="Times New Roman" panose="02020603050405020304" charset="0"/>
                <a:ea typeface="华文中宋" panose="02010600040101010101" charset="-122"/>
                <a:cs typeface="Times New Roman" panose="02020603050405020304" charset="0"/>
                <a:sym typeface="+mn-ea"/>
              </a:rPr>
              <a:t>Before</a:t>
            </a:r>
            <a:endParaRPr lang="en-US" altLang="zh-CN" sz="1600" b="1" i="1">
              <a:solidFill>
                <a:srgbClr val="000000"/>
              </a:solidFill>
              <a:latin typeface="Times New Roman" panose="02020603050405020304" charset="0"/>
              <a:ea typeface="华文中宋" panose="02010600040101010101" charset="-122"/>
              <a:cs typeface="Times New Roman" panose="02020603050405020304" charset="0"/>
              <a:sym typeface="+mn-ea"/>
            </a:endParaRPr>
          </a:p>
        </p:txBody>
      </p:sp>
      <p:pic>
        <p:nvPicPr>
          <p:cNvPr id="19" name="图片 18"/>
          <p:cNvPicPr>
            <a:picLocks noChangeAspect="1"/>
          </p:cNvPicPr>
          <p:nvPr/>
        </p:nvPicPr>
        <p:blipFill>
          <a:blip r:embed="rId3"/>
          <a:stretch>
            <a:fillRect/>
          </a:stretch>
        </p:blipFill>
        <p:spPr>
          <a:xfrm>
            <a:off x="1334770" y="2786380"/>
            <a:ext cx="2351405" cy="309880"/>
          </a:xfrm>
          <a:prstGeom prst="rect">
            <a:avLst/>
          </a:prstGeom>
          <a:ln>
            <a:solidFill>
              <a:srgbClr val="256DB7"/>
            </a:solidFill>
          </a:ln>
        </p:spPr>
      </p:pic>
      <p:sp>
        <p:nvSpPr>
          <p:cNvPr id="21" name="文本框 20"/>
          <p:cNvSpPr txBox="1"/>
          <p:nvPr/>
        </p:nvSpPr>
        <p:spPr>
          <a:xfrm>
            <a:off x="409575" y="4279265"/>
            <a:ext cx="3291205" cy="718185"/>
          </a:xfrm>
          <a:prstGeom prst="rect">
            <a:avLst/>
          </a:prstGeom>
          <a:ln>
            <a:solidFill>
              <a:srgbClr val="256DB7"/>
            </a:solidFill>
          </a:ln>
        </p:spPr>
        <p:txBody>
          <a:bodyPr wrap="square">
            <a:noAutofit/>
          </a:bodyPr>
          <a:p>
            <a:r>
              <a:rPr sz="1400">
                <a:solidFill>
                  <a:srgbClr val="000000"/>
                </a:solidFill>
                <a:latin typeface="Times New Roman" panose="02020603050405020304" charset="0"/>
                <a:ea typeface="华文中宋" panose="02010600040101010101" charset="-122"/>
                <a:cs typeface="Times New Roman" panose="02020603050405020304" charset="0"/>
              </a:rPr>
              <a:t>表示事件 </a:t>
            </a:r>
            <a:r>
              <a:rPr sz="1400" i="1">
                <a:solidFill>
                  <a:srgbClr val="000000"/>
                </a:solidFill>
                <a:latin typeface="Times New Roman" panose="02020603050405020304" charset="0"/>
                <a:ea typeface="华文中宋" panose="02010600040101010101" charset="-122"/>
                <a:cs typeface="Times New Roman" panose="02020603050405020304" charset="0"/>
              </a:rPr>
              <a:t>X</a:t>
            </a:r>
            <a:r>
              <a:rPr sz="1400" i="1" baseline="-25000">
                <a:solidFill>
                  <a:srgbClr val="000000"/>
                </a:solidFill>
                <a:latin typeface="Times New Roman" panose="02020603050405020304" charset="0"/>
                <a:ea typeface="华文中宋" panose="02010600040101010101" charset="-122"/>
                <a:cs typeface="Times New Roman" panose="02020603050405020304" charset="0"/>
              </a:rPr>
              <a:t>u</a:t>
            </a:r>
            <a:r>
              <a:rPr sz="1400">
                <a:solidFill>
                  <a:srgbClr val="000000"/>
                </a:solidFill>
                <a:latin typeface="Times New Roman" panose="02020603050405020304" charset="0"/>
                <a:ea typeface="华文中宋" panose="02010600040101010101" charset="-122"/>
                <a:cs typeface="Times New Roman" panose="02020603050405020304" charset="0"/>
              </a:rPr>
              <a:t> 和 </a:t>
            </a:r>
            <a:r>
              <a:rPr sz="1400" i="1">
                <a:solidFill>
                  <a:srgbClr val="000000"/>
                </a:solidFill>
                <a:latin typeface="Times New Roman" panose="02020603050405020304" charset="0"/>
                <a:ea typeface="华文中宋" panose="02010600040101010101" charset="-122"/>
                <a:cs typeface="Times New Roman" panose="02020603050405020304" charset="0"/>
              </a:rPr>
              <a:t>X</a:t>
            </a:r>
            <a:r>
              <a:rPr sz="1400" i="1" baseline="-25000">
                <a:solidFill>
                  <a:srgbClr val="000000"/>
                </a:solidFill>
                <a:latin typeface="Times New Roman" panose="02020603050405020304" charset="0"/>
                <a:ea typeface="华文中宋" panose="02010600040101010101" charset="-122"/>
                <a:cs typeface="Times New Roman" panose="02020603050405020304" charset="0"/>
              </a:rPr>
              <a:t>v</a:t>
            </a:r>
            <a:r>
              <a:rPr sz="1400">
                <a:solidFill>
                  <a:srgbClr val="000000"/>
                </a:solidFill>
                <a:latin typeface="Times New Roman" panose="02020603050405020304" charset="0"/>
                <a:ea typeface="华文中宋" panose="02010600040101010101" charset="-122"/>
                <a:cs typeface="Times New Roman" panose="02020603050405020304" charset="0"/>
              </a:rPr>
              <a:t> 几乎在相同时间发生，即它们的时间差小于一个容忍范围</a:t>
            </a:r>
            <a:r>
              <a:rPr lang="zh-CN" sz="1400">
                <a:solidFill>
                  <a:srgbClr val="000000"/>
                </a:solidFill>
                <a:latin typeface="Times New Roman" panose="02020603050405020304" charset="0"/>
                <a:ea typeface="华文中宋" panose="02010600040101010101" charset="-122"/>
                <a:cs typeface="Times New Roman" panose="02020603050405020304" charset="0"/>
              </a:rPr>
              <a:t>，适用于某些同步发生的指标变化。</a:t>
            </a:r>
            <a:endParaRPr lang="zh-CN" sz="14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23" name="文本框 22"/>
          <p:cNvSpPr txBox="1"/>
          <p:nvPr/>
        </p:nvSpPr>
        <p:spPr>
          <a:xfrm>
            <a:off x="488315" y="3923665"/>
            <a:ext cx="811530" cy="337185"/>
          </a:xfrm>
          <a:prstGeom prst="rect">
            <a:avLst/>
          </a:prstGeom>
          <a:noFill/>
        </p:spPr>
        <p:txBody>
          <a:bodyPr wrap="square" rtlCol="0" anchor="t">
            <a:spAutoFit/>
          </a:bodyPr>
          <a:p>
            <a:r>
              <a:rPr lang="en-US" altLang="zh-CN" sz="1600" b="1" i="1">
                <a:solidFill>
                  <a:srgbClr val="000000"/>
                </a:solidFill>
                <a:latin typeface="Times New Roman" panose="02020603050405020304" charset="0"/>
                <a:ea typeface="华文中宋" panose="02010600040101010101" charset="-122"/>
                <a:cs typeface="Times New Roman" panose="02020603050405020304" charset="0"/>
                <a:sym typeface="+mn-ea"/>
              </a:rPr>
              <a:t>Equal</a:t>
            </a:r>
            <a:endParaRPr lang="en-US" altLang="zh-CN" sz="1600" b="1" i="1">
              <a:solidFill>
                <a:srgbClr val="000000"/>
              </a:solidFill>
              <a:latin typeface="Times New Roman" panose="02020603050405020304" charset="0"/>
              <a:ea typeface="华文中宋" panose="02010600040101010101" charset="-122"/>
              <a:cs typeface="Times New Roman" panose="02020603050405020304" charset="0"/>
              <a:sym typeface="+mn-ea"/>
            </a:endParaRPr>
          </a:p>
        </p:txBody>
      </p:sp>
      <p:pic>
        <p:nvPicPr>
          <p:cNvPr id="25" name="图片 24"/>
          <p:cNvPicPr>
            <a:picLocks noChangeAspect="1"/>
          </p:cNvPicPr>
          <p:nvPr/>
        </p:nvPicPr>
        <p:blipFill>
          <a:blip r:embed="rId4"/>
          <a:stretch>
            <a:fillRect/>
          </a:stretch>
        </p:blipFill>
        <p:spPr>
          <a:xfrm>
            <a:off x="1212850" y="3948430"/>
            <a:ext cx="2515235" cy="280670"/>
          </a:xfrm>
          <a:prstGeom prst="rect">
            <a:avLst/>
          </a:prstGeom>
          <a:ln>
            <a:solidFill>
              <a:srgbClr val="256DB7"/>
            </a:solidFill>
          </a:ln>
        </p:spPr>
      </p:pic>
      <p:sp>
        <p:nvSpPr>
          <p:cNvPr id="27" name="文本框 26"/>
          <p:cNvSpPr txBox="1"/>
          <p:nvPr/>
        </p:nvSpPr>
        <p:spPr>
          <a:xfrm>
            <a:off x="409575" y="5422265"/>
            <a:ext cx="3291205" cy="718185"/>
          </a:xfrm>
          <a:prstGeom prst="rect">
            <a:avLst/>
          </a:prstGeom>
          <a:ln>
            <a:solidFill>
              <a:srgbClr val="256DB7"/>
            </a:solidFill>
          </a:ln>
        </p:spPr>
        <p:txBody>
          <a:bodyPr wrap="square">
            <a:noAutofit/>
          </a:bodyPr>
          <a:p>
            <a:r>
              <a:rPr lang="zh-CN" sz="1400">
                <a:solidFill>
                  <a:srgbClr val="000000"/>
                </a:solidFill>
                <a:latin typeface="Times New Roman" panose="02020603050405020304" charset="0"/>
                <a:ea typeface="华文中宋" panose="02010600040101010101" charset="-122"/>
                <a:cs typeface="Times New Roman" panose="02020603050405020304" charset="0"/>
              </a:rPr>
              <a:t>表示</a:t>
            </a:r>
            <a:r>
              <a:rPr sz="1400">
                <a:solidFill>
                  <a:srgbClr val="000000"/>
                </a:solidFill>
                <a:latin typeface="Times New Roman" panose="02020603050405020304" charset="0"/>
                <a:ea typeface="华文中宋" panose="02010600040101010101" charset="-122"/>
                <a:cs typeface="Times New Roman" panose="02020603050405020304" charset="0"/>
              </a:rPr>
              <a:t>两个事件都发生了，但不强调发生</a:t>
            </a:r>
            <a:endParaRPr sz="1400">
              <a:solidFill>
                <a:srgbClr val="000000"/>
              </a:solidFill>
              <a:latin typeface="Times New Roman" panose="02020603050405020304" charset="0"/>
              <a:ea typeface="华文中宋" panose="02010600040101010101" charset="-122"/>
              <a:cs typeface="Times New Roman" panose="02020603050405020304" charset="0"/>
            </a:endParaRPr>
          </a:p>
          <a:p>
            <a:r>
              <a:rPr sz="1400">
                <a:solidFill>
                  <a:srgbClr val="000000"/>
                </a:solidFill>
                <a:latin typeface="Times New Roman" panose="02020603050405020304" charset="0"/>
                <a:ea typeface="华文中宋" panose="02010600040101010101" charset="-122"/>
                <a:cs typeface="Times New Roman" panose="02020603050405020304" charset="0"/>
              </a:rPr>
              <a:t>的时间顺序，仅用于捕捉事件的联合共存关系</a:t>
            </a:r>
            <a:r>
              <a:rPr lang="zh-CN" sz="1400">
                <a:solidFill>
                  <a:srgbClr val="000000"/>
                </a:solidFill>
                <a:latin typeface="Times New Roman" panose="02020603050405020304" charset="0"/>
                <a:ea typeface="华文中宋" panose="02010600040101010101" charset="-122"/>
                <a:cs typeface="Times New Roman" panose="02020603050405020304" charset="0"/>
              </a:rPr>
              <a:t>。</a:t>
            </a:r>
            <a:endParaRPr lang="zh-CN" sz="14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29" name="文本框 28"/>
          <p:cNvSpPr txBox="1"/>
          <p:nvPr/>
        </p:nvSpPr>
        <p:spPr>
          <a:xfrm>
            <a:off x="570865" y="5047615"/>
            <a:ext cx="811530" cy="337185"/>
          </a:xfrm>
          <a:prstGeom prst="rect">
            <a:avLst/>
          </a:prstGeom>
          <a:noFill/>
        </p:spPr>
        <p:txBody>
          <a:bodyPr wrap="square" rtlCol="0" anchor="t">
            <a:spAutoFit/>
          </a:bodyPr>
          <a:p>
            <a:r>
              <a:rPr lang="en-US" altLang="zh-CN" sz="1600" b="1" i="1">
                <a:solidFill>
                  <a:srgbClr val="000000"/>
                </a:solidFill>
                <a:latin typeface="Times New Roman" panose="02020603050405020304" charset="0"/>
                <a:ea typeface="华文中宋" panose="02010600040101010101" charset="-122"/>
                <a:cs typeface="Times New Roman" panose="02020603050405020304" charset="0"/>
                <a:sym typeface="+mn-ea"/>
              </a:rPr>
              <a:t>And</a:t>
            </a:r>
            <a:endParaRPr lang="en-US" altLang="zh-CN" sz="1600" b="1" i="1">
              <a:solidFill>
                <a:srgbClr val="000000"/>
              </a:solidFill>
              <a:latin typeface="Times New Roman" panose="02020603050405020304" charset="0"/>
              <a:ea typeface="华文中宋" panose="02010600040101010101" charset="-122"/>
              <a:cs typeface="Times New Roman" panose="02020603050405020304" charset="0"/>
              <a:sym typeface="+mn-ea"/>
            </a:endParaRPr>
          </a:p>
        </p:txBody>
      </p:sp>
      <p:pic>
        <p:nvPicPr>
          <p:cNvPr id="31" name="图片 30"/>
          <p:cNvPicPr>
            <a:picLocks noChangeAspect="1"/>
          </p:cNvPicPr>
          <p:nvPr/>
        </p:nvPicPr>
        <p:blipFill>
          <a:blip r:embed="rId5"/>
          <a:stretch>
            <a:fillRect/>
          </a:stretch>
        </p:blipFill>
        <p:spPr>
          <a:xfrm>
            <a:off x="1212850" y="5066030"/>
            <a:ext cx="1417955" cy="294640"/>
          </a:xfrm>
          <a:prstGeom prst="rect">
            <a:avLst/>
          </a:prstGeom>
          <a:ln>
            <a:solidFill>
              <a:srgbClr val="256DB7"/>
            </a:solidFill>
          </a:ln>
        </p:spPr>
      </p:pic>
      <p:sp>
        <p:nvSpPr>
          <p:cNvPr id="32" name="文本框 31"/>
          <p:cNvSpPr txBox="1"/>
          <p:nvPr/>
        </p:nvSpPr>
        <p:spPr>
          <a:xfrm>
            <a:off x="6301740" y="1245235"/>
            <a:ext cx="3302635" cy="398780"/>
          </a:xfrm>
          <a:prstGeom prst="rect">
            <a:avLst/>
          </a:prstGeom>
        </p:spPr>
        <p:txBody>
          <a:bodyPr wrap="square">
            <a:spAutoFit/>
          </a:bodyPr>
          <a:p>
            <a:r>
              <a:rPr lang="zh-CN" altLang="en-US" sz="2000" b="1">
                <a:solidFill>
                  <a:srgbClr val="0070C0"/>
                </a:solidFill>
                <a:latin typeface="华文中宋" panose="02010600040101010101" charset="-122"/>
                <a:ea typeface="华文中宋" panose="02010600040101010101" charset="-122"/>
              </a:rPr>
              <a:t>改进扩展后的条件强度函数</a:t>
            </a:r>
            <a:endParaRPr lang="zh-CN" altLang="en-US" sz="2000" b="1">
              <a:solidFill>
                <a:srgbClr val="0070C0"/>
              </a:solidFill>
              <a:latin typeface="华文中宋" panose="02010600040101010101" charset="-122"/>
              <a:ea typeface="华文中宋" panose="02010600040101010101" charset="-122"/>
            </a:endParaRPr>
          </a:p>
        </p:txBody>
      </p:sp>
      <p:sp>
        <p:nvSpPr>
          <p:cNvPr id="33" name="文本框 32"/>
          <p:cNvSpPr txBox="1"/>
          <p:nvPr/>
        </p:nvSpPr>
        <p:spPr>
          <a:xfrm>
            <a:off x="4246880" y="1631315"/>
            <a:ext cx="1385570" cy="352425"/>
          </a:xfrm>
          <a:prstGeom prst="rect">
            <a:avLst/>
          </a:prstGeom>
        </p:spPr>
        <p:txBody>
          <a:bodyPr wrap="square">
            <a:spAutoFit/>
          </a:bodyPr>
          <a:p>
            <a:r>
              <a:rPr lang="en-US" altLang="zh-CN" sz="1700" b="1">
                <a:solidFill>
                  <a:schemeClr val="tx1"/>
                </a:solidFill>
                <a:latin typeface="Times New Roman" panose="02020603050405020304" charset="0"/>
                <a:ea typeface="华文中宋" panose="02010600040101010101" charset="-122"/>
                <a:cs typeface="Times New Roman" panose="02020603050405020304" charset="0"/>
              </a:rPr>
              <a:t>1. </a:t>
            </a:r>
            <a:r>
              <a:rPr lang="zh-CN" altLang="en-US" sz="1700" b="1">
                <a:solidFill>
                  <a:schemeClr val="tx1"/>
                </a:solidFill>
                <a:latin typeface="Times New Roman" panose="02020603050405020304" charset="0"/>
                <a:ea typeface="华文中宋" panose="02010600040101010101" charset="-122"/>
                <a:cs typeface="Times New Roman" panose="02020603050405020304" charset="0"/>
              </a:rPr>
              <a:t>基础强度</a:t>
            </a:r>
            <a:endParaRPr lang="zh-CN" altLang="en-US" sz="1700" b="1">
              <a:solidFill>
                <a:schemeClr val="tx1"/>
              </a:solidFill>
              <a:latin typeface="Times New Roman" panose="02020603050405020304" charset="0"/>
              <a:ea typeface="华文中宋" panose="02010600040101010101" charset="-122"/>
              <a:cs typeface="Times New Roman" panose="02020603050405020304" charset="0"/>
            </a:endParaRPr>
          </a:p>
        </p:txBody>
      </p:sp>
      <p:pic>
        <p:nvPicPr>
          <p:cNvPr id="34" name="图片 33"/>
          <p:cNvPicPr>
            <a:picLocks noChangeAspect="1"/>
          </p:cNvPicPr>
          <p:nvPr/>
        </p:nvPicPr>
        <p:blipFill>
          <a:blip r:embed="rId6"/>
          <a:stretch>
            <a:fillRect/>
          </a:stretch>
        </p:blipFill>
        <p:spPr>
          <a:xfrm>
            <a:off x="5679440" y="1665605"/>
            <a:ext cx="875030" cy="276225"/>
          </a:xfrm>
          <a:prstGeom prst="rect">
            <a:avLst/>
          </a:prstGeom>
        </p:spPr>
      </p:pic>
      <p:sp>
        <p:nvSpPr>
          <p:cNvPr id="37" name="文本框 36"/>
          <p:cNvSpPr txBox="1"/>
          <p:nvPr/>
        </p:nvSpPr>
        <p:spPr>
          <a:xfrm>
            <a:off x="6674485" y="1665605"/>
            <a:ext cx="3672840" cy="306705"/>
          </a:xfrm>
          <a:prstGeom prst="rect">
            <a:avLst/>
          </a:prstGeom>
        </p:spPr>
        <p:txBody>
          <a:bodyPr wrap="square">
            <a:spAutoFit/>
          </a:bodyPr>
          <a:p>
            <a:r>
              <a:rPr lang="zh-CN" altLang="en-US" sz="1400">
                <a:solidFill>
                  <a:srgbClr val="000000"/>
                </a:solidFill>
                <a:latin typeface="华文中宋" panose="02010600040101010101" charset="-122"/>
                <a:ea typeface="华文中宋" panose="02010600040101010101" charset="-122"/>
                <a:cs typeface="华文中宋" panose="02010600040101010101" charset="-122"/>
              </a:rPr>
              <a:t>是一个可学习参数，通过训练过程进行优化。</a:t>
            </a:r>
            <a:endParaRPr lang="zh-CN" altLang="en-US" sz="1400">
              <a:solidFill>
                <a:srgbClr val="000000"/>
              </a:solidFill>
              <a:latin typeface="华文中宋" panose="02010600040101010101" charset="-122"/>
              <a:ea typeface="华文中宋" panose="02010600040101010101" charset="-122"/>
              <a:cs typeface="华文中宋" panose="02010600040101010101" charset="-122"/>
            </a:endParaRPr>
          </a:p>
        </p:txBody>
      </p:sp>
      <p:sp>
        <p:nvSpPr>
          <p:cNvPr id="47" name="文本框 46"/>
          <p:cNvSpPr txBox="1"/>
          <p:nvPr/>
        </p:nvSpPr>
        <p:spPr>
          <a:xfrm>
            <a:off x="4253865" y="1958340"/>
            <a:ext cx="1385570" cy="352425"/>
          </a:xfrm>
          <a:prstGeom prst="rect">
            <a:avLst/>
          </a:prstGeom>
        </p:spPr>
        <p:txBody>
          <a:bodyPr wrap="square">
            <a:spAutoFit/>
          </a:bodyPr>
          <a:p>
            <a:r>
              <a:rPr lang="en-US" altLang="zh-CN" sz="1700" b="1">
                <a:solidFill>
                  <a:schemeClr val="tx1"/>
                </a:solidFill>
                <a:latin typeface="Times New Roman" panose="02020603050405020304" charset="0"/>
                <a:ea typeface="华文中宋" panose="02010600040101010101" charset="-122"/>
                <a:cs typeface="Times New Roman" panose="02020603050405020304" charset="0"/>
              </a:rPr>
              <a:t>2. </a:t>
            </a:r>
            <a:r>
              <a:rPr lang="zh-CN" altLang="en-US" sz="1700" b="1">
                <a:solidFill>
                  <a:schemeClr val="tx1"/>
                </a:solidFill>
                <a:latin typeface="Times New Roman" panose="02020603050405020304" charset="0"/>
                <a:ea typeface="华文中宋" panose="02010600040101010101" charset="-122"/>
                <a:cs typeface="Times New Roman" panose="02020603050405020304" charset="0"/>
              </a:rPr>
              <a:t>规则</a:t>
            </a:r>
            <a:r>
              <a:rPr lang="zh-CN" altLang="en-US" sz="1700" b="1">
                <a:solidFill>
                  <a:schemeClr val="tx1"/>
                </a:solidFill>
                <a:latin typeface="Times New Roman" panose="02020603050405020304" charset="0"/>
                <a:ea typeface="华文中宋" panose="02010600040101010101" charset="-122"/>
                <a:cs typeface="Times New Roman" panose="02020603050405020304" charset="0"/>
              </a:rPr>
              <a:t>强度</a:t>
            </a:r>
            <a:endParaRPr lang="zh-CN" altLang="en-US" sz="1700" b="1">
              <a:solidFill>
                <a:schemeClr val="tx1"/>
              </a:solidFill>
              <a:latin typeface="Times New Roman" panose="02020603050405020304" charset="0"/>
              <a:ea typeface="华文中宋" panose="02010600040101010101" charset="-122"/>
              <a:cs typeface="Times New Roman" panose="02020603050405020304" charset="0"/>
            </a:endParaRPr>
          </a:p>
        </p:txBody>
      </p:sp>
      <p:pic>
        <p:nvPicPr>
          <p:cNvPr id="49" name="图片 48"/>
          <p:cNvPicPr>
            <a:picLocks noChangeAspect="1"/>
          </p:cNvPicPr>
          <p:nvPr/>
        </p:nvPicPr>
        <p:blipFill>
          <a:blip r:embed="rId7"/>
          <a:stretch>
            <a:fillRect/>
          </a:stretch>
        </p:blipFill>
        <p:spPr>
          <a:xfrm>
            <a:off x="5679440" y="1963420"/>
            <a:ext cx="1742440" cy="509270"/>
          </a:xfrm>
          <a:prstGeom prst="rect">
            <a:avLst/>
          </a:prstGeom>
        </p:spPr>
      </p:pic>
      <p:pic>
        <p:nvPicPr>
          <p:cNvPr id="50" name="图片 49"/>
          <p:cNvPicPr>
            <a:picLocks noChangeAspect="1"/>
          </p:cNvPicPr>
          <p:nvPr/>
        </p:nvPicPr>
        <p:blipFill>
          <a:blip r:embed="rId8"/>
          <a:stretch>
            <a:fillRect/>
          </a:stretch>
        </p:blipFill>
        <p:spPr>
          <a:xfrm>
            <a:off x="4540885" y="2556510"/>
            <a:ext cx="2786380" cy="805815"/>
          </a:xfrm>
          <a:prstGeom prst="rect">
            <a:avLst/>
          </a:prstGeom>
          <a:ln>
            <a:solidFill>
              <a:srgbClr val="256DB7"/>
            </a:solidFill>
          </a:ln>
        </p:spPr>
      </p:pic>
      <mc:AlternateContent xmlns:mc="http://schemas.openxmlformats.org/markup-compatibility/2006">
        <mc:Choice xmlns:a14="http://schemas.microsoft.com/office/drawing/2010/main" Requires="a14">
          <p:sp>
            <p:nvSpPr>
              <p:cNvPr id="51" name="文本框 50"/>
              <p:cNvSpPr txBox="1"/>
              <p:nvPr/>
            </p:nvSpPr>
            <p:spPr>
              <a:xfrm>
                <a:off x="7526020" y="1989455"/>
                <a:ext cx="4192905" cy="347345"/>
              </a:xfrm>
              <a:prstGeom prst="rect">
                <a:avLst/>
              </a:prstGeom>
            </p:spPr>
            <p:txBody>
              <a:bodyPr wrap="square">
                <a:spAutoFit/>
              </a:bodyPr>
              <a:p>
                <a:pPr indent="0" fontAlgn="auto">
                  <a:lnSpc>
                    <a:spcPts val="2000"/>
                  </a:lnSpc>
                </a:pPr>
                <a14:m>
                  <m:oMath xmlns:m="http://schemas.openxmlformats.org/officeDocument/2006/math">
                    <m:sSub>
                      <m:sSubPr>
                        <m:ctrlPr>
                          <a:rPr lang="en-US" altLang="zh-CN" sz="1400" i="1">
                            <a:solidFill>
                              <a:srgbClr val="000000"/>
                            </a:solidFill>
                            <a:latin typeface="Cambria Math" panose="02040503050406030204" charset="0"/>
                            <a:ea typeface="华文中宋" panose="02010600040101010101" charset="-122"/>
                            <a:cs typeface="Cambria Math" panose="02040503050406030204" charset="0"/>
                          </a:rPr>
                        </m:ctrlPr>
                      </m:sSubPr>
                      <m:e>
                        <m:r>
                          <a:rPr lang="en-US" altLang="zh-CN" sz="1400" i="1">
                            <a:solidFill>
                              <a:srgbClr val="000000"/>
                            </a:solidFill>
                            <a:latin typeface="Cambria Math" panose="02040503050406030204" charset="0"/>
                            <a:ea typeface="华文中宋" panose="02010600040101010101" charset="-122"/>
                            <a:cs typeface="Cambria Math" panose="02040503050406030204" charset="0"/>
                          </a:rPr>
                          <m:t>𝛼</m:t>
                        </m:r>
                      </m:e>
                      <m:sub>
                        <m:r>
                          <a:rPr lang="en-US" altLang="zh-CN" sz="1400" i="1">
                            <a:solidFill>
                              <a:srgbClr val="000000"/>
                            </a:solidFill>
                            <a:latin typeface="Cambria Math" panose="02040503050406030204" charset="0"/>
                            <a:ea typeface="华文中宋" panose="02010600040101010101" charset="-122"/>
                            <a:cs typeface="Cambria Math" panose="02040503050406030204" charset="0"/>
                          </a:rPr>
                          <m:t>𝑗</m:t>
                        </m:r>
                      </m:sub>
                    </m:sSub>
                  </m:oMath>
                </a14:m>
                <a:r>
                  <a:rPr lang="en-US" altLang="zh-CN" sz="1400">
                    <a:solidFill>
                      <a:srgbClr val="000000"/>
                    </a:solidFill>
                    <a:latin typeface="Times New Roman" panose="02020603050405020304" charset="0"/>
                    <a:ea typeface="华文中宋" panose="02010600040101010101" charset="-122"/>
                    <a:cs typeface="Times New Roman" panose="02020603050405020304" charset="0"/>
                  </a:rPr>
                  <a:t>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是一个可学习参数，表示与规则 </a:t>
                </a:r>
                <a:r>
                  <a:rPr lang="en-US" altLang="zh-CN" sz="1400" i="1">
                    <a:solidFill>
                      <a:srgbClr val="000000"/>
                    </a:solidFill>
                    <a:latin typeface="Times New Roman" panose="02020603050405020304" charset="0"/>
                    <a:ea typeface="华文中宋" panose="02010600040101010101" charset="-122"/>
                    <a:cs typeface="Times New Roman" panose="02020603050405020304" charset="0"/>
                  </a:rPr>
                  <a:t>R</a:t>
                </a:r>
                <a:r>
                  <a:rPr lang="en-US" altLang="zh-CN" sz="900" i="1">
                    <a:solidFill>
                      <a:srgbClr val="000000"/>
                    </a:solidFill>
                    <a:latin typeface="Times New Roman" panose="02020603050405020304" charset="0"/>
                    <a:ea typeface="华文中宋" panose="02010600040101010101" charset="-122"/>
                    <a:cs typeface="Times New Roman" panose="02020603050405020304" charset="0"/>
                  </a:rPr>
                  <a:t>j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相关联的权重。</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p:txBody>
          </p:sp>
        </mc:Choice>
        <mc:Fallback>
          <p:sp>
            <p:nvSpPr>
              <p:cNvPr id="51" name="文本框 50"/>
              <p:cNvSpPr txBox="1">
                <a:spLocks noRot="1" noChangeAspect="1" noMove="1" noResize="1" noEditPoints="1" noAdjustHandles="1" noChangeArrowheads="1" noChangeShapeType="1" noTextEdit="1"/>
              </p:cNvSpPr>
              <p:nvPr/>
            </p:nvSpPr>
            <p:spPr>
              <a:xfrm>
                <a:off x="7526020" y="1989455"/>
                <a:ext cx="4192905" cy="347345"/>
              </a:xfrm>
              <a:prstGeom prst="rect">
                <a:avLst/>
              </a:prstGeom>
              <a:blipFill rotWithShape="1">
                <a:blip r:embed="rId9"/>
                <a:stretch>
                  <a:fillRect r="-1514"/>
                </a:stretch>
              </a:blipFill>
            </p:spPr>
            <p:txBody>
              <a:bodyPr/>
              <a:lstStyle/>
              <a:p>
                <a:r>
                  <a:rPr lang="zh-CN" altLang="en-US">
                    <a:noFill/>
                  </a:rPr>
                  <a:t> </a:t>
                </a:r>
              </a:p>
            </p:txBody>
          </p:sp>
        </mc:Fallback>
      </mc:AlternateContent>
      <p:sp>
        <p:nvSpPr>
          <p:cNvPr id="52" name="文本框 51"/>
          <p:cNvSpPr txBox="1"/>
          <p:nvPr/>
        </p:nvSpPr>
        <p:spPr>
          <a:xfrm>
            <a:off x="7526020" y="2230120"/>
            <a:ext cx="4192905" cy="624840"/>
          </a:xfrm>
          <a:prstGeom prst="rect">
            <a:avLst/>
          </a:prstGeom>
        </p:spPr>
        <p:txBody>
          <a:bodyPr wrap="square">
            <a:spAutoFit/>
          </a:bodyPr>
          <a:p>
            <a:pPr indent="0" fontAlgn="auto">
              <a:lnSpc>
                <a:spcPts val="2080"/>
              </a:lnSpc>
            </a:pPr>
            <a:r>
              <a:rPr lang="en-US" altLang="zh-CN" sz="1400" i="1">
                <a:solidFill>
                  <a:srgbClr val="000000"/>
                </a:solidFill>
                <a:latin typeface="Times New Roman" panose="02020603050405020304" charset="0"/>
                <a:ea typeface="华文中宋" panose="02010600040101010101" charset="-122"/>
                <a:cs typeface="Times New Roman" panose="02020603050405020304" charset="0"/>
              </a:rPr>
              <a:t>e</a:t>
            </a:r>
            <a:r>
              <a:rPr lang="en-US" altLang="zh-CN" sz="900" i="1">
                <a:solidFill>
                  <a:srgbClr val="000000"/>
                </a:solidFill>
                <a:latin typeface="Times New Roman" panose="02020603050405020304" charset="0"/>
                <a:ea typeface="华文中宋" panose="02010600040101010101" charset="-122"/>
                <a:cs typeface="Times New Roman" panose="02020603050405020304" charset="0"/>
              </a:rPr>
              <a:t>j</a:t>
            </a:r>
            <a:r>
              <a:rPr lang="en-US" altLang="zh-CN" sz="1400">
                <a:solidFill>
                  <a:srgbClr val="000000"/>
                </a:solidFill>
                <a:latin typeface="Times New Roman" panose="02020603050405020304" charset="0"/>
                <a:ea typeface="华文中宋" panose="02010600040101010101" charset="-122"/>
                <a:cs typeface="Times New Roman" panose="02020603050405020304" charset="0"/>
              </a:rPr>
              <a:t>(</a:t>
            </a:r>
            <a:r>
              <a:rPr lang="en-US" altLang="zh-CN" sz="1400" i="1">
                <a:solidFill>
                  <a:srgbClr val="000000"/>
                </a:solidFill>
                <a:latin typeface="Times New Roman" panose="02020603050405020304" charset="0"/>
                <a:ea typeface="华文中宋" panose="02010600040101010101" charset="-122"/>
                <a:cs typeface="Times New Roman" panose="02020603050405020304" charset="0"/>
              </a:rPr>
              <a:t>t</a:t>
            </a:r>
            <a:r>
              <a:rPr lang="en-US" altLang="zh-CN" sz="1400">
                <a:solidFill>
                  <a:srgbClr val="000000"/>
                </a:solidFill>
                <a:latin typeface="Times New Roman" panose="02020603050405020304" charset="0"/>
                <a:ea typeface="华文中宋" panose="02010600040101010101" charset="-122"/>
                <a:cs typeface="Times New Roman" panose="02020603050405020304" charset="0"/>
              </a:rPr>
              <a:t>)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是规则的编码函数，用于建模规则在被触发后，其影响随时间推移而逐渐减弱的动态过程。</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p:txBody>
      </p:sp>
      <p:pic>
        <p:nvPicPr>
          <p:cNvPr id="53" name="图片 52"/>
          <p:cNvPicPr>
            <a:picLocks noChangeAspect="1"/>
          </p:cNvPicPr>
          <p:nvPr/>
        </p:nvPicPr>
        <p:blipFill>
          <a:blip r:embed="rId10"/>
          <a:stretch>
            <a:fillRect/>
          </a:stretch>
        </p:blipFill>
        <p:spPr>
          <a:xfrm>
            <a:off x="8540750" y="2864485"/>
            <a:ext cx="1806575" cy="497840"/>
          </a:xfrm>
          <a:prstGeom prst="rect">
            <a:avLst/>
          </a:prstGeom>
          <a:ln>
            <a:solidFill>
              <a:srgbClr val="256DB7"/>
            </a:solidFill>
          </a:ln>
        </p:spPr>
      </p:pic>
      <p:sp>
        <p:nvSpPr>
          <p:cNvPr id="54" name="文本框 53"/>
          <p:cNvSpPr txBox="1"/>
          <p:nvPr/>
        </p:nvSpPr>
        <p:spPr>
          <a:xfrm>
            <a:off x="4293870" y="3461385"/>
            <a:ext cx="1385570" cy="352425"/>
          </a:xfrm>
          <a:prstGeom prst="rect">
            <a:avLst/>
          </a:prstGeom>
        </p:spPr>
        <p:txBody>
          <a:bodyPr wrap="square">
            <a:spAutoFit/>
          </a:bodyPr>
          <a:p>
            <a:r>
              <a:rPr lang="en-US" altLang="zh-CN" sz="1700" b="1">
                <a:solidFill>
                  <a:schemeClr val="tx1"/>
                </a:solidFill>
                <a:latin typeface="Times New Roman" panose="02020603050405020304" charset="0"/>
                <a:ea typeface="华文中宋" panose="02010600040101010101" charset="-122"/>
                <a:cs typeface="Times New Roman" panose="02020603050405020304" charset="0"/>
              </a:rPr>
              <a:t>3. </a:t>
            </a:r>
            <a:r>
              <a:rPr lang="zh-CN" altLang="en-US" sz="1700" b="1">
                <a:solidFill>
                  <a:schemeClr val="tx1"/>
                </a:solidFill>
                <a:latin typeface="Times New Roman" panose="02020603050405020304" charset="0"/>
                <a:ea typeface="华文中宋" panose="02010600040101010101" charset="-122"/>
                <a:cs typeface="Times New Roman" panose="02020603050405020304" charset="0"/>
              </a:rPr>
              <a:t>数值</a:t>
            </a:r>
            <a:r>
              <a:rPr lang="zh-CN" altLang="en-US" sz="1700" b="1">
                <a:solidFill>
                  <a:schemeClr val="tx1"/>
                </a:solidFill>
                <a:latin typeface="Times New Roman" panose="02020603050405020304" charset="0"/>
                <a:ea typeface="华文中宋" panose="02010600040101010101" charset="-122"/>
                <a:cs typeface="Times New Roman" panose="02020603050405020304" charset="0"/>
              </a:rPr>
              <a:t>强度</a:t>
            </a:r>
            <a:endParaRPr lang="zh-CN" altLang="en-US" sz="1700" b="1">
              <a:solidFill>
                <a:schemeClr val="tx1"/>
              </a:solidFill>
              <a:latin typeface="Times New Roman" panose="02020603050405020304" charset="0"/>
              <a:ea typeface="华文中宋" panose="02010600040101010101" charset="-122"/>
              <a:cs typeface="Times New Roman" panose="02020603050405020304" charset="0"/>
            </a:endParaRPr>
          </a:p>
        </p:txBody>
      </p:sp>
      <p:pic>
        <p:nvPicPr>
          <p:cNvPr id="55" name="图片 54"/>
          <p:cNvPicPr>
            <a:picLocks noChangeAspect="1"/>
          </p:cNvPicPr>
          <p:nvPr/>
        </p:nvPicPr>
        <p:blipFill>
          <a:blip r:embed="rId11"/>
          <a:stretch>
            <a:fillRect/>
          </a:stretch>
        </p:blipFill>
        <p:spPr>
          <a:xfrm>
            <a:off x="5873115" y="3566160"/>
            <a:ext cx="3101340" cy="1266190"/>
          </a:xfrm>
          <a:prstGeom prst="rect">
            <a:avLst/>
          </a:prstGeom>
          <a:ln>
            <a:solidFill>
              <a:srgbClr val="256DB7"/>
            </a:solidFill>
          </a:ln>
        </p:spPr>
      </p:pic>
      <p:pic>
        <p:nvPicPr>
          <p:cNvPr id="56" name="图片 55"/>
          <p:cNvPicPr>
            <a:picLocks noChangeAspect="1"/>
          </p:cNvPicPr>
          <p:nvPr/>
        </p:nvPicPr>
        <p:blipFill>
          <a:blip r:embed="rId12"/>
          <a:stretch>
            <a:fillRect/>
          </a:stretch>
        </p:blipFill>
        <p:spPr>
          <a:xfrm>
            <a:off x="4481195" y="5458460"/>
            <a:ext cx="7060565" cy="776605"/>
          </a:xfrm>
          <a:prstGeom prst="rect">
            <a:avLst/>
          </a:prstGeom>
        </p:spPr>
      </p:pic>
      <p:pic>
        <p:nvPicPr>
          <p:cNvPr id="58" name="图片 57"/>
          <p:cNvPicPr>
            <a:picLocks noChangeAspect="1"/>
          </p:cNvPicPr>
          <p:nvPr/>
        </p:nvPicPr>
        <p:blipFill>
          <a:blip r:embed="rId13"/>
          <a:stretch>
            <a:fillRect/>
          </a:stretch>
        </p:blipFill>
        <p:spPr>
          <a:xfrm>
            <a:off x="4117340" y="3811905"/>
            <a:ext cx="1706245" cy="504825"/>
          </a:xfrm>
          <a:prstGeom prst="rect">
            <a:avLst/>
          </a:prstGeom>
        </p:spPr>
      </p:pic>
      <p:sp>
        <p:nvSpPr>
          <p:cNvPr id="59" name="文本框 58"/>
          <p:cNvSpPr txBox="1"/>
          <p:nvPr/>
        </p:nvSpPr>
        <p:spPr>
          <a:xfrm>
            <a:off x="9023985" y="3464560"/>
            <a:ext cx="2899410" cy="306705"/>
          </a:xfrm>
          <a:prstGeom prst="rect">
            <a:avLst/>
          </a:prstGeom>
        </p:spPr>
        <p:txBody>
          <a:bodyPr wrap="square">
            <a:spAutoFit/>
          </a:bodyPr>
          <a:p>
            <a:r>
              <a:rPr lang="zh-CN" altLang="en-US" sz="1400">
                <a:solidFill>
                  <a:srgbClr val="000000"/>
                </a:solidFill>
                <a:latin typeface="华文中宋" panose="02010600040101010101" charset="-122"/>
                <a:ea typeface="华文中宋" panose="02010600040101010101" charset="-122"/>
                <a:cs typeface="华文中宋" panose="02010600040101010101" charset="-122"/>
              </a:rPr>
              <a:t>掩码机制过滤与目标事件无关谓词。</a:t>
            </a:r>
            <a:endParaRPr lang="zh-CN" altLang="en-US" sz="1400">
              <a:solidFill>
                <a:srgbClr val="000000"/>
              </a:solidFill>
              <a:latin typeface="华文中宋" panose="02010600040101010101" charset="-122"/>
              <a:ea typeface="华文中宋" panose="02010600040101010101" charset="-122"/>
              <a:cs typeface="华文中宋" panose="02010600040101010101" charset="-122"/>
            </a:endParaRPr>
          </a:p>
        </p:txBody>
      </p:sp>
      <p:pic>
        <p:nvPicPr>
          <p:cNvPr id="60" name="图片 59"/>
          <p:cNvPicPr>
            <a:picLocks noChangeAspect="1"/>
          </p:cNvPicPr>
          <p:nvPr/>
        </p:nvPicPr>
        <p:blipFill>
          <a:blip r:embed="rId14"/>
          <a:stretch>
            <a:fillRect/>
          </a:stretch>
        </p:blipFill>
        <p:spPr>
          <a:xfrm>
            <a:off x="9862185" y="3742690"/>
            <a:ext cx="923925" cy="257810"/>
          </a:xfrm>
          <a:prstGeom prst="rect">
            <a:avLst/>
          </a:prstGeom>
          <a:ln>
            <a:solidFill>
              <a:srgbClr val="256DB7"/>
            </a:solidFill>
          </a:ln>
        </p:spPr>
      </p:pic>
      <mc:AlternateContent xmlns:mc="http://schemas.openxmlformats.org/markup-compatibility/2006">
        <mc:Choice xmlns:a14="http://schemas.microsoft.com/office/drawing/2010/main" Requires="a14">
          <p:sp>
            <p:nvSpPr>
              <p:cNvPr id="61" name="文本框 60"/>
              <p:cNvSpPr txBox="1"/>
              <p:nvPr/>
            </p:nvSpPr>
            <p:spPr>
              <a:xfrm>
                <a:off x="9023985" y="4023995"/>
                <a:ext cx="3095625" cy="265430"/>
              </a:xfrm>
              <a:prstGeom prst="rect">
                <a:avLst/>
              </a:prstGeom>
            </p:spPr>
            <p:txBody>
              <a:bodyPr wrap="square">
                <a:noAutofit/>
              </a:bodyPr>
              <a:p>
                <a14:m>
                  <m:oMath xmlns:m="http://schemas.openxmlformats.org/officeDocument/2006/math">
                    <m:sSub>
                      <m:sSubPr>
                        <m:ctrlPr>
                          <a:rPr lang="en-US" altLang="zh-CN" sz="1400" i="1">
                            <a:solidFill>
                              <a:srgbClr val="000000"/>
                            </a:solidFill>
                            <a:latin typeface="Cambria Math" panose="02040503050406030204" charset="0"/>
                            <a:ea typeface="华文中宋" panose="02010600040101010101" charset="-122"/>
                            <a:cs typeface="Cambria Math" panose="02040503050406030204" charset="0"/>
                          </a:rPr>
                        </m:ctrlPr>
                      </m:sSubPr>
                      <m:e>
                        <m:r>
                          <a:rPr lang="en-US" altLang="zh-CN" sz="1400" i="1">
                            <a:solidFill>
                              <a:srgbClr val="000000"/>
                            </a:solidFill>
                            <a:latin typeface="Cambria Math" panose="02040503050406030204" charset="0"/>
                            <a:ea typeface="华文中宋" panose="02010600040101010101" charset="-122"/>
                            <a:cs typeface="Cambria Math" panose="02040503050406030204" charset="0"/>
                          </a:rPr>
                          <m:t>𝛽</m:t>
                        </m:r>
                      </m:e>
                      <m:sub>
                        <m:r>
                          <a:rPr lang="en-US" altLang="zh-CN" sz="1400" i="1">
                            <a:solidFill>
                              <a:srgbClr val="000000"/>
                            </a:solidFill>
                            <a:latin typeface="Cambria Math" panose="02040503050406030204" charset="0"/>
                            <a:ea typeface="华文中宋" panose="02010600040101010101" charset="-122"/>
                            <a:cs typeface="Cambria Math" panose="02040503050406030204" charset="0"/>
                          </a:rPr>
                          <m:t>𝑘</m:t>
                        </m:r>
                      </m:sub>
                    </m:sSub>
                  </m:oMath>
                </a14:m>
                <a:r>
                  <a:rPr lang="zh-CN" altLang="en-US" sz="1400">
                    <a:solidFill>
                      <a:srgbClr val="000000"/>
                    </a:solidFill>
                    <a:latin typeface="Times New Roman" panose="02020603050405020304" charset="0"/>
                    <a:ea typeface="华文中宋" panose="02010600040101010101" charset="-122"/>
                    <a:cs typeface="Times New Roman" panose="02020603050405020304" charset="0"/>
                  </a:rPr>
                  <a:t>是与谓词 </a:t>
                </a:r>
                <a:r>
                  <a:rPr lang="en-US" altLang="zh-CN" sz="1400" i="1">
                    <a:solidFill>
                      <a:srgbClr val="000000"/>
                    </a:solidFill>
                    <a:latin typeface="Times New Roman" panose="02020603050405020304" charset="0"/>
                    <a:ea typeface="华文中宋" panose="02010600040101010101" charset="-122"/>
                    <a:cs typeface="Times New Roman" panose="02020603050405020304" charset="0"/>
                  </a:rPr>
                  <a:t>X</a:t>
                </a:r>
                <a:r>
                  <a:rPr lang="en-US" altLang="zh-CN" sz="1600" i="1" baseline="-25000">
                    <a:solidFill>
                      <a:srgbClr val="000000"/>
                    </a:solidFill>
                    <a:latin typeface="Times New Roman" panose="02020603050405020304" charset="0"/>
                    <a:ea typeface="华文中宋" panose="02010600040101010101" charset="-122"/>
                    <a:cs typeface="Times New Roman" panose="02020603050405020304" charset="0"/>
                  </a:rPr>
                  <a:t>k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相关联的可学习参数。</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p:txBody>
          </p:sp>
        </mc:Choice>
        <mc:Fallback>
          <p:sp>
            <p:nvSpPr>
              <p:cNvPr id="61" name="文本框 60"/>
              <p:cNvSpPr txBox="1">
                <a:spLocks noRot="1" noChangeAspect="1" noMove="1" noResize="1" noEditPoints="1" noAdjustHandles="1" noChangeArrowheads="1" noChangeShapeType="1" noTextEdit="1"/>
              </p:cNvSpPr>
              <p:nvPr/>
            </p:nvSpPr>
            <p:spPr>
              <a:xfrm>
                <a:off x="9023985" y="4023995"/>
                <a:ext cx="3095625" cy="265430"/>
              </a:xfrm>
              <a:prstGeom prst="rect">
                <a:avLst/>
              </a:prstGeom>
              <a:blipFill rotWithShape="1">
                <a:blip r:embed="rId15"/>
                <a:stretch>
                  <a:fillRect b="-12919"/>
                </a:stretch>
              </a:blipFill>
            </p:spPr>
            <p:txBody>
              <a:bodyPr/>
              <a:lstStyle/>
              <a:p>
                <a:r>
                  <a:rPr lang="zh-CN" altLang="en-US">
                    <a:noFill/>
                  </a:rPr>
                  <a:t> </a:t>
                </a:r>
              </a:p>
            </p:txBody>
          </p:sp>
        </mc:Fallback>
      </mc:AlternateContent>
      <p:sp>
        <p:nvSpPr>
          <p:cNvPr id="62" name="文本框 61"/>
          <p:cNvSpPr txBox="1"/>
          <p:nvPr/>
        </p:nvSpPr>
        <p:spPr>
          <a:xfrm>
            <a:off x="9023985" y="4292600"/>
            <a:ext cx="3025775" cy="553085"/>
          </a:xfrm>
          <a:prstGeom prst="rect">
            <a:avLst/>
          </a:prstGeom>
        </p:spPr>
        <p:txBody>
          <a:bodyPr wrap="square">
            <a:spAutoFit/>
          </a:bodyPr>
          <a:p>
            <a:r>
              <a:rPr lang="en-US" altLang="zh-CN" sz="1600" i="1">
                <a:solidFill>
                  <a:srgbClr val="000000"/>
                </a:solidFill>
                <a:latin typeface="Times New Roman" panose="02020603050405020304" charset="0"/>
                <a:ea typeface="华文中宋" panose="02010600040101010101" charset="-122"/>
                <a:cs typeface="Times New Roman" panose="02020603050405020304" charset="0"/>
              </a:rPr>
              <a:t>g</a:t>
            </a:r>
            <a:r>
              <a:rPr lang="en-US" altLang="zh-CN" sz="1600" i="1" baseline="-25000">
                <a:solidFill>
                  <a:srgbClr val="000000"/>
                </a:solidFill>
                <a:latin typeface="Times New Roman" panose="02020603050405020304" charset="0"/>
                <a:ea typeface="华文中宋" panose="02010600040101010101" charset="-122"/>
                <a:cs typeface="Times New Roman" panose="02020603050405020304" charset="0"/>
              </a:rPr>
              <a:t>k</a:t>
            </a:r>
            <a:r>
              <a:rPr lang="en-US" altLang="zh-CN" sz="900" i="1">
                <a:solidFill>
                  <a:srgbClr val="000000"/>
                </a:solidFill>
                <a:latin typeface="Times New Roman" panose="02020603050405020304" charset="0"/>
                <a:ea typeface="华文中宋" panose="02010600040101010101" charset="-122"/>
                <a:cs typeface="Times New Roman" panose="02020603050405020304" charset="0"/>
              </a:rPr>
              <a:t> </a:t>
            </a:r>
            <a:r>
              <a:rPr lang="en-US" altLang="zh-CN" sz="1600">
                <a:solidFill>
                  <a:srgbClr val="000000"/>
                </a:solidFill>
                <a:latin typeface="Times New Roman" panose="02020603050405020304" charset="0"/>
                <a:ea typeface="华文中宋" panose="02010600040101010101" charset="-122"/>
                <a:cs typeface="Times New Roman" panose="02020603050405020304" charset="0"/>
              </a:rPr>
              <a:t>(</a:t>
            </a:r>
            <a:r>
              <a:rPr lang="en-US" altLang="zh-CN" sz="1600" i="1">
                <a:solidFill>
                  <a:srgbClr val="000000"/>
                </a:solidFill>
                <a:latin typeface="Times New Roman" panose="02020603050405020304" charset="0"/>
                <a:ea typeface="华文中宋" panose="02010600040101010101" charset="-122"/>
                <a:cs typeface="Times New Roman" panose="02020603050405020304" charset="0"/>
              </a:rPr>
              <a:t>t</a:t>
            </a:r>
            <a:r>
              <a:rPr lang="en-US" altLang="zh-CN" sz="1600">
                <a:solidFill>
                  <a:srgbClr val="000000"/>
                </a:solidFill>
                <a:latin typeface="Times New Roman" panose="02020603050405020304" charset="0"/>
                <a:ea typeface="华文中宋" panose="02010600040101010101" charset="-122"/>
                <a:cs typeface="Times New Roman" panose="02020603050405020304" charset="0"/>
              </a:rPr>
              <a:t>)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是数值特征编码函数，表示某一数值属性在时间 </a:t>
            </a:r>
            <a:r>
              <a:rPr lang="en-US" altLang="zh-CN" sz="1400" i="1">
                <a:solidFill>
                  <a:srgbClr val="000000"/>
                </a:solidFill>
                <a:latin typeface="Times New Roman" panose="02020603050405020304" charset="0"/>
                <a:ea typeface="华文中宋" panose="02010600040101010101" charset="-122"/>
                <a:cs typeface="Times New Roman" panose="02020603050405020304" charset="0"/>
              </a:rPr>
              <a:t>t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的有效影响。</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p:txBody>
      </p:sp>
      <p:pic>
        <p:nvPicPr>
          <p:cNvPr id="63" name="图片 62"/>
          <p:cNvPicPr>
            <a:picLocks noChangeAspect="1"/>
          </p:cNvPicPr>
          <p:nvPr/>
        </p:nvPicPr>
        <p:blipFill>
          <a:blip r:embed="rId16"/>
          <a:stretch>
            <a:fillRect/>
          </a:stretch>
        </p:blipFill>
        <p:spPr>
          <a:xfrm>
            <a:off x="9339580" y="4832350"/>
            <a:ext cx="2268220" cy="441325"/>
          </a:xfrm>
          <a:prstGeom prst="rect">
            <a:avLst/>
          </a:prstGeom>
          <a:ln>
            <a:solidFill>
              <a:srgbClr val="256DB7"/>
            </a:solidFill>
          </a:ln>
        </p:spPr>
      </p:pic>
      <p:cxnSp>
        <p:nvCxnSpPr>
          <p:cNvPr id="64" name="直接箭头连接符 63"/>
          <p:cNvCxnSpPr/>
          <p:nvPr/>
        </p:nvCxnSpPr>
        <p:spPr>
          <a:xfrm flipH="1" flipV="1">
            <a:off x="5572760" y="5509895"/>
            <a:ext cx="89535" cy="231140"/>
          </a:xfrm>
          <a:prstGeom prst="straightConnector1">
            <a:avLst/>
          </a:prstGeom>
          <a:ln>
            <a:solidFill>
              <a:srgbClr val="256DB7"/>
            </a:solidFill>
            <a:tailEnd type="arrow" w="med" len="med"/>
          </a:ln>
        </p:spPr>
        <p:style>
          <a:lnRef idx="2">
            <a:schemeClr val="accent1"/>
          </a:lnRef>
          <a:fillRef idx="0">
            <a:srgbClr val="FFFFFF"/>
          </a:fillRef>
          <a:effectRef idx="0">
            <a:srgbClr val="FFFFFF"/>
          </a:effectRef>
          <a:fontRef idx="minor">
            <a:schemeClr val="tx1"/>
          </a:fontRef>
        </p:style>
      </p:cxnSp>
      <p:sp>
        <p:nvSpPr>
          <p:cNvPr id="65" name="文本框 64"/>
          <p:cNvSpPr txBox="1"/>
          <p:nvPr/>
        </p:nvSpPr>
        <p:spPr>
          <a:xfrm>
            <a:off x="4293870" y="5151755"/>
            <a:ext cx="4246880" cy="306705"/>
          </a:xfrm>
          <a:prstGeom prst="rect">
            <a:avLst/>
          </a:prstGeom>
        </p:spPr>
        <p:txBody>
          <a:bodyPr wrap="square">
            <a:spAutoFit/>
          </a:bodyPr>
          <a:p>
            <a:r>
              <a:rPr lang="zh-CN" altLang="en-US" sz="1400">
                <a:solidFill>
                  <a:srgbClr val="000000"/>
                </a:solidFill>
                <a:latin typeface="Times New Roman" panose="02020603050405020304" charset="0"/>
                <a:ea typeface="华文中宋" panose="02010600040101010101" charset="-122"/>
                <a:cs typeface="Times New Roman" panose="02020603050405020304" charset="0"/>
              </a:rPr>
              <a:t>应用</a:t>
            </a:r>
            <a:r>
              <a:rPr lang="en-US" altLang="zh-CN" sz="1400">
                <a:solidFill>
                  <a:srgbClr val="000000"/>
                </a:solidFill>
                <a:latin typeface="Times New Roman" panose="02020603050405020304" charset="0"/>
                <a:ea typeface="华文中宋" panose="02010600040101010101" charset="-122"/>
                <a:cs typeface="Times New Roman" panose="02020603050405020304" charset="0"/>
              </a:rPr>
              <a:t>Softplus </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函数变换确保整体强度函数始终为正值</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p:txBody>
          <a:bodyPr/>
          <a:lstStyle/>
          <a:p>
            <a:pPr algn="l">
              <a:spcBef>
                <a:spcPts val="600"/>
              </a:spcBef>
              <a:spcAft>
                <a:spcPts val="600"/>
              </a:spcAft>
              <a:buClrTx/>
              <a:buSzTx/>
              <a:buFontTx/>
            </a:pPr>
            <a:r>
              <a:rPr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改进模型的提出与实现</a:t>
            </a:r>
            <a:endParaRPr b="1" dirty="0">
              <a:solidFill>
                <a:srgbClr val="256DB7"/>
              </a:solidFill>
              <a:effectLst/>
              <a:latin typeface="Times New Roman" panose="02020603050405020304" charset="0"/>
              <a:ea typeface="华文中宋" panose="02010600040101010101" charset="-122"/>
              <a:cs typeface="Times New Roman" panose="02020603050405020304" charset="0"/>
              <a:sym typeface="+mn-ea"/>
            </a:endParaRPr>
          </a:p>
        </p:txBody>
      </p:sp>
      <p:cxnSp>
        <p:nvCxnSpPr>
          <p:cNvPr id="3145731" name="直接连接符 39"/>
          <p:cNvCxnSpPr/>
          <p:nvPr/>
        </p:nvCxnSpPr>
        <p:spPr>
          <a:xfrm>
            <a:off x="4258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grpSp>
        <p:nvGrpSpPr>
          <p:cNvPr id="12" name="组合 40"/>
          <p:cNvGrpSpPr/>
          <p:nvPr/>
        </p:nvGrpSpPr>
        <p:grpSpPr>
          <a:xfrm rot="0">
            <a:off x="0" y="6509385"/>
            <a:ext cx="4146550" cy="348615"/>
            <a:chOff x="1106706" y="-924266"/>
            <a:chExt cx="2146014" cy="298858"/>
          </a:xfrm>
          <a:solidFill>
            <a:schemeClr val="tx2">
              <a:lumMod val="60000"/>
              <a:lumOff val="40000"/>
            </a:schemeClr>
          </a:solidFill>
        </p:grpSpPr>
        <p:sp>
          <p:nvSpPr>
            <p:cNvPr id="15" name="矩形 43"/>
            <p:cNvSpPr/>
            <p:nvPr/>
          </p:nvSpPr>
          <p:spPr>
            <a:xfrm>
              <a:off x="1106706" y="-924266"/>
              <a:ext cx="967605"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16" name="矩形 44"/>
            <p:cNvSpPr/>
            <p:nvPr/>
          </p:nvSpPr>
          <p:spPr>
            <a:xfrm>
              <a:off x="2073891" y="-924266"/>
              <a:ext cx="1178829"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2" name="矩形 44"/>
          <p:cNvSpPr/>
          <p:nvPr/>
        </p:nvSpPr>
        <p:spPr>
          <a:xfrm>
            <a:off x="4146550" y="6508750"/>
            <a:ext cx="220472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3" name="矩形 44"/>
          <p:cNvSpPr/>
          <p:nvPr/>
        </p:nvSpPr>
        <p:spPr>
          <a:xfrm>
            <a:off x="6350635" y="6508750"/>
            <a:ext cx="2259330" cy="348615"/>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20" name="矩形 44"/>
          <p:cNvSpPr/>
          <p:nvPr/>
        </p:nvSpPr>
        <p:spPr>
          <a:xfrm>
            <a:off x="8609965" y="6508750"/>
            <a:ext cx="156400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4" name="矩形 44"/>
          <p:cNvSpPr/>
          <p:nvPr/>
        </p:nvSpPr>
        <p:spPr>
          <a:xfrm>
            <a:off x="10173335" y="6508750"/>
            <a:ext cx="201866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5" name="矩形: 圆角 15"/>
          <p:cNvSpPr/>
          <p:nvPr>
            <p:custDataLst>
              <p:tags r:id="rId1"/>
            </p:custDataLst>
          </p:nvPr>
        </p:nvSpPr>
        <p:spPr>
          <a:xfrm>
            <a:off x="219075" y="1059815"/>
            <a:ext cx="4679315" cy="533971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9" name="矩形: 圆角 15"/>
          <p:cNvSpPr/>
          <p:nvPr>
            <p:custDataLst>
              <p:tags r:id="rId2"/>
            </p:custDataLst>
          </p:nvPr>
        </p:nvSpPr>
        <p:spPr>
          <a:xfrm>
            <a:off x="5086350" y="1059815"/>
            <a:ext cx="6889115" cy="533971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sp>
        <p:nvSpPr>
          <p:cNvPr id="6" name="文本框 5"/>
          <p:cNvSpPr txBox="1"/>
          <p:nvPr/>
        </p:nvSpPr>
        <p:spPr>
          <a:xfrm>
            <a:off x="1521460" y="1494790"/>
            <a:ext cx="2041525" cy="398780"/>
          </a:xfrm>
          <a:prstGeom prst="rect">
            <a:avLst/>
          </a:prstGeom>
        </p:spPr>
        <p:txBody>
          <a:bodyPr wrap="square">
            <a:spAutoFit/>
          </a:bodyPr>
          <a:p>
            <a:r>
              <a:rPr lang="zh-CN" altLang="en-US" sz="2000" b="1">
                <a:solidFill>
                  <a:srgbClr val="0070C0"/>
                </a:solidFill>
                <a:latin typeface="华文中宋" panose="02010600040101010101" charset="-122"/>
                <a:ea typeface="华文中宋" panose="02010600040101010101" charset="-122"/>
              </a:rPr>
              <a:t>训练与事件预测</a:t>
            </a:r>
            <a:endParaRPr lang="zh-CN" altLang="en-US" sz="2000" b="1">
              <a:solidFill>
                <a:srgbClr val="0070C0"/>
              </a:solidFill>
              <a:latin typeface="华文中宋" panose="02010600040101010101" charset="-122"/>
              <a:ea typeface="华文中宋" panose="02010600040101010101" charset="-122"/>
            </a:endParaRPr>
          </a:p>
        </p:txBody>
      </p:sp>
      <p:pic>
        <p:nvPicPr>
          <p:cNvPr id="7" name="图片 6"/>
          <p:cNvPicPr>
            <a:picLocks noChangeAspect="1"/>
          </p:cNvPicPr>
          <p:nvPr/>
        </p:nvPicPr>
        <p:blipFill>
          <a:blip r:embed="rId3"/>
          <a:stretch>
            <a:fillRect/>
          </a:stretch>
        </p:blipFill>
        <p:spPr>
          <a:xfrm>
            <a:off x="382270" y="2557145"/>
            <a:ext cx="4352925" cy="639445"/>
          </a:xfrm>
          <a:prstGeom prst="rect">
            <a:avLst/>
          </a:prstGeom>
        </p:spPr>
      </p:pic>
      <p:pic>
        <p:nvPicPr>
          <p:cNvPr id="8" name="图片 7"/>
          <p:cNvPicPr>
            <a:picLocks noChangeAspect="1"/>
          </p:cNvPicPr>
          <p:nvPr/>
        </p:nvPicPr>
        <p:blipFill>
          <a:blip r:embed="rId4"/>
          <a:stretch>
            <a:fillRect/>
          </a:stretch>
        </p:blipFill>
        <p:spPr>
          <a:xfrm>
            <a:off x="382270" y="4611370"/>
            <a:ext cx="4391025" cy="646430"/>
          </a:xfrm>
          <a:prstGeom prst="rect">
            <a:avLst/>
          </a:prstGeom>
        </p:spPr>
      </p:pic>
      <p:sp>
        <p:nvSpPr>
          <p:cNvPr id="10" name="文本框 9"/>
          <p:cNvSpPr txBox="1"/>
          <p:nvPr/>
        </p:nvSpPr>
        <p:spPr>
          <a:xfrm>
            <a:off x="426085" y="2041525"/>
            <a:ext cx="1934845" cy="352425"/>
          </a:xfrm>
          <a:prstGeom prst="rect">
            <a:avLst/>
          </a:prstGeom>
        </p:spPr>
        <p:txBody>
          <a:bodyPr wrap="square">
            <a:spAutoFit/>
          </a:bodyPr>
          <a:p>
            <a:r>
              <a:rPr lang="en-US" altLang="zh-CN" sz="1700" b="1">
                <a:solidFill>
                  <a:schemeClr val="tx1"/>
                </a:solidFill>
                <a:latin typeface="Times New Roman" panose="02020603050405020304" charset="0"/>
                <a:ea typeface="华文中宋" panose="02010600040101010101" charset="-122"/>
                <a:cs typeface="Times New Roman" panose="02020603050405020304" charset="0"/>
              </a:rPr>
              <a:t>1. </a:t>
            </a:r>
            <a:r>
              <a:rPr lang="zh-CN" altLang="en-US" sz="1700" b="1">
                <a:solidFill>
                  <a:schemeClr val="tx1"/>
                </a:solidFill>
                <a:latin typeface="Times New Roman" panose="02020603050405020304" charset="0"/>
                <a:ea typeface="华文中宋" panose="02010600040101010101" charset="-122"/>
                <a:cs typeface="Times New Roman" panose="02020603050405020304" charset="0"/>
              </a:rPr>
              <a:t>损失函数设计</a:t>
            </a:r>
            <a:endParaRPr lang="zh-CN" altLang="en-US" sz="1700" b="1">
              <a:solidFill>
                <a:schemeClr val="tx1"/>
              </a:solidFill>
              <a:latin typeface="Times New Roman" panose="02020603050405020304" charset="0"/>
              <a:ea typeface="华文中宋" panose="02010600040101010101" charset="-122"/>
              <a:cs typeface="Times New Roman" panose="02020603050405020304" charset="0"/>
            </a:endParaRPr>
          </a:p>
        </p:txBody>
      </p:sp>
      <p:sp>
        <p:nvSpPr>
          <p:cNvPr id="11" name="文本框 10"/>
          <p:cNvSpPr txBox="1"/>
          <p:nvPr/>
        </p:nvSpPr>
        <p:spPr>
          <a:xfrm>
            <a:off x="426085" y="3331210"/>
            <a:ext cx="4309745" cy="737235"/>
          </a:xfrm>
          <a:prstGeom prst="rect">
            <a:avLst/>
          </a:prstGeom>
          <a:ln>
            <a:solidFill>
              <a:srgbClr val="256DB7"/>
            </a:solidFill>
          </a:ln>
        </p:spPr>
        <p:txBody>
          <a:bodyPr wrap="square">
            <a:spAutoFit/>
          </a:bodyPr>
          <a:p>
            <a:r>
              <a:rPr lang="zh-CN" altLang="en-US" sz="1400">
                <a:solidFill>
                  <a:srgbClr val="000000"/>
                </a:solidFill>
                <a:latin typeface="华文中宋" panose="02010600040101010101" charset="-122"/>
                <a:ea typeface="华文中宋" panose="02010600040101010101" charset="-122"/>
                <a:cs typeface="华文中宋" panose="02010600040101010101" charset="-122"/>
              </a:rPr>
              <a:t>前半部分确保模型在已发生事件时间点上给予较高强度，而后半部分作为归一化项，用于约束整个时间区间的事件分布，避免模型无限增大强度值以降低损失。</a:t>
            </a:r>
            <a:endParaRPr lang="zh-CN" altLang="en-US" sz="1400">
              <a:solidFill>
                <a:srgbClr val="000000"/>
              </a:solidFill>
              <a:latin typeface="华文中宋" panose="02010600040101010101" charset="-122"/>
              <a:ea typeface="华文中宋" panose="02010600040101010101" charset="-122"/>
              <a:cs typeface="华文中宋" panose="02010600040101010101" charset="-122"/>
            </a:endParaRPr>
          </a:p>
        </p:txBody>
      </p:sp>
      <p:sp>
        <p:nvSpPr>
          <p:cNvPr id="19" name="文本框 18"/>
          <p:cNvSpPr txBox="1"/>
          <p:nvPr/>
        </p:nvSpPr>
        <p:spPr>
          <a:xfrm>
            <a:off x="2213610" y="2155190"/>
            <a:ext cx="1342390" cy="337185"/>
          </a:xfrm>
          <a:prstGeom prst="rect">
            <a:avLst/>
          </a:prstGeom>
        </p:spPr>
        <p:txBody>
          <a:bodyPr wrap="square">
            <a:spAutoFit/>
          </a:bodyPr>
          <a:p>
            <a:r>
              <a:rPr lang="zh-CN" altLang="en-US" sz="1600">
                <a:solidFill>
                  <a:srgbClr val="000000"/>
                </a:solidFill>
                <a:latin typeface="华文中宋" panose="02010600040101010101" charset="-122"/>
                <a:ea typeface="华文中宋" panose="02010600040101010101" charset="-122"/>
              </a:rPr>
              <a:t>负对数似然</a:t>
            </a:r>
            <a:endParaRPr lang="zh-CN" altLang="en-US" sz="1600">
              <a:solidFill>
                <a:srgbClr val="000000"/>
              </a:solidFill>
              <a:latin typeface="华文中宋" panose="02010600040101010101" charset="-122"/>
              <a:ea typeface="华文中宋" panose="02010600040101010101" charset="-122"/>
            </a:endParaRPr>
          </a:p>
        </p:txBody>
      </p:sp>
      <p:sp>
        <p:nvSpPr>
          <p:cNvPr id="27" name="文本框 26"/>
          <p:cNvSpPr txBox="1"/>
          <p:nvPr/>
        </p:nvSpPr>
        <p:spPr>
          <a:xfrm>
            <a:off x="426085" y="4203065"/>
            <a:ext cx="1934845" cy="352425"/>
          </a:xfrm>
          <a:prstGeom prst="rect">
            <a:avLst/>
          </a:prstGeom>
        </p:spPr>
        <p:txBody>
          <a:bodyPr wrap="square">
            <a:spAutoFit/>
          </a:bodyPr>
          <a:p>
            <a:r>
              <a:rPr lang="en-US" altLang="zh-CN" sz="1700" b="1">
                <a:solidFill>
                  <a:schemeClr val="tx1"/>
                </a:solidFill>
                <a:latin typeface="Times New Roman" panose="02020603050405020304" charset="0"/>
                <a:ea typeface="华文中宋" panose="02010600040101010101" charset="-122"/>
                <a:cs typeface="Times New Roman" panose="02020603050405020304" charset="0"/>
              </a:rPr>
              <a:t>2. </a:t>
            </a:r>
            <a:r>
              <a:rPr lang="zh-CN" altLang="en-US" sz="1700" b="1">
                <a:solidFill>
                  <a:schemeClr val="tx1"/>
                </a:solidFill>
                <a:latin typeface="Times New Roman" panose="02020603050405020304" charset="0"/>
                <a:ea typeface="华文中宋" panose="02010600040101010101" charset="-122"/>
                <a:cs typeface="Times New Roman" panose="02020603050405020304" charset="0"/>
              </a:rPr>
              <a:t>事件预测机制</a:t>
            </a:r>
            <a:endParaRPr lang="zh-CN" altLang="en-US" sz="1700" b="1">
              <a:solidFill>
                <a:schemeClr val="tx1"/>
              </a:solidFill>
              <a:latin typeface="Times New Roman" panose="02020603050405020304" charset="0"/>
              <a:ea typeface="华文中宋" panose="02010600040101010101" charset="-122"/>
              <a:cs typeface="Times New Roman" panose="02020603050405020304" charset="0"/>
            </a:endParaRPr>
          </a:p>
        </p:txBody>
      </p:sp>
      <p:sp>
        <p:nvSpPr>
          <p:cNvPr id="29" name="文本框 28"/>
          <p:cNvSpPr txBox="1"/>
          <p:nvPr/>
        </p:nvSpPr>
        <p:spPr>
          <a:xfrm>
            <a:off x="635000" y="5313680"/>
            <a:ext cx="3813810" cy="337185"/>
          </a:xfrm>
          <a:prstGeom prst="rect">
            <a:avLst/>
          </a:prstGeom>
        </p:spPr>
        <p:txBody>
          <a:bodyPr wrap="square">
            <a:spAutoFit/>
          </a:bodyPr>
          <a:p>
            <a:r>
              <a:rPr lang="zh-CN" altLang="en-US" sz="1600">
                <a:solidFill>
                  <a:srgbClr val="000000"/>
                </a:solidFill>
                <a:latin typeface="华文中宋" panose="02010600040101010101" charset="-122"/>
                <a:ea typeface="华文中宋" panose="02010600040101010101" charset="-122"/>
              </a:rPr>
              <a:t>基于给定的当前历史信息计算事件强度</a:t>
            </a:r>
            <a:endParaRPr lang="zh-CN" altLang="en-US" sz="1600">
              <a:solidFill>
                <a:srgbClr val="000000"/>
              </a:solidFill>
              <a:latin typeface="华文中宋" panose="02010600040101010101" charset="-122"/>
              <a:ea typeface="华文中宋" panose="02010600040101010101" charset="-122"/>
            </a:endParaRPr>
          </a:p>
        </p:txBody>
      </p:sp>
      <p:sp>
        <p:nvSpPr>
          <p:cNvPr id="30" name="文本框 29"/>
          <p:cNvSpPr txBox="1"/>
          <p:nvPr/>
        </p:nvSpPr>
        <p:spPr>
          <a:xfrm>
            <a:off x="7425055" y="1470025"/>
            <a:ext cx="2126615" cy="398780"/>
          </a:xfrm>
          <a:prstGeom prst="rect">
            <a:avLst/>
          </a:prstGeom>
        </p:spPr>
        <p:txBody>
          <a:bodyPr wrap="square">
            <a:spAutoFit/>
          </a:bodyPr>
          <a:p>
            <a:r>
              <a:rPr lang="zh-CN" altLang="en-US" sz="2000" b="1">
                <a:solidFill>
                  <a:srgbClr val="0070C0"/>
                </a:solidFill>
                <a:latin typeface="华文中宋" panose="02010600040101010101" charset="-122"/>
                <a:ea typeface="华文中宋" panose="02010600040101010101" charset="-122"/>
              </a:rPr>
              <a:t>规则挖掘与优化</a:t>
            </a:r>
            <a:endParaRPr lang="zh-CN" altLang="en-US" sz="2000" b="1">
              <a:solidFill>
                <a:srgbClr val="0070C0"/>
              </a:solidFill>
              <a:latin typeface="华文中宋" panose="02010600040101010101" charset="-122"/>
              <a:ea typeface="华文中宋" panose="02010600040101010101" charset="-122"/>
            </a:endParaRPr>
          </a:p>
        </p:txBody>
      </p:sp>
      <p:sp>
        <p:nvSpPr>
          <p:cNvPr id="36" name="文本框 35"/>
          <p:cNvSpPr txBox="1"/>
          <p:nvPr/>
        </p:nvSpPr>
        <p:spPr>
          <a:xfrm>
            <a:off x="5421630" y="1899920"/>
            <a:ext cx="1934845" cy="352425"/>
          </a:xfrm>
          <a:prstGeom prst="rect">
            <a:avLst/>
          </a:prstGeom>
        </p:spPr>
        <p:txBody>
          <a:bodyPr wrap="square">
            <a:spAutoFit/>
          </a:bodyPr>
          <a:p>
            <a:r>
              <a:rPr lang="en-US" altLang="zh-CN" sz="1700" b="1">
                <a:solidFill>
                  <a:schemeClr val="tx1"/>
                </a:solidFill>
                <a:latin typeface="Times New Roman" panose="02020603050405020304" charset="0"/>
                <a:ea typeface="华文中宋" panose="02010600040101010101" charset="-122"/>
                <a:cs typeface="Times New Roman" panose="02020603050405020304" charset="0"/>
              </a:rPr>
              <a:t>1. </a:t>
            </a:r>
            <a:r>
              <a:rPr lang="zh-CN" altLang="en-US" sz="1700" b="1">
                <a:solidFill>
                  <a:schemeClr val="tx1"/>
                </a:solidFill>
                <a:latin typeface="Times New Roman" panose="02020603050405020304" charset="0"/>
                <a:ea typeface="华文中宋" panose="02010600040101010101" charset="-122"/>
                <a:cs typeface="Times New Roman" panose="02020603050405020304" charset="0"/>
              </a:rPr>
              <a:t>候选规则集生成</a:t>
            </a:r>
            <a:endParaRPr lang="zh-CN" altLang="en-US" sz="1700" b="1">
              <a:solidFill>
                <a:schemeClr val="tx1"/>
              </a:solidFill>
              <a:latin typeface="Times New Roman" panose="02020603050405020304" charset="0"/>
              <a:ea typeface="华文中宋" panose="02010600040101010101" charset="-122"/>
              <a:cs typeface="Times New Roman" panose="02020603050405020304" charset="0"/>
            </a:endParaRPr>
          </a:p>
        </p:txBody>
      </p:sp>
      <p:sp>
        <p:nvSpPr>
          <p:cNvPr id="41" name="文本框 40"/>
          <p:cNvSpPr txBox="1"/>
          <p:nvPr/>
        </p:nvSpPr>
        <p:spPr>
          <a:xfrm>
            <a:off x="5681345" y="2261870"/>
            <a:ext cx="6019800" cy="1565910"/>
          </a:xfrm>
          <a:prstGeom prst="rect">
            <a:avLst/>
          </a:prstGeom>
        </p:spPr>
        <p:txBody>
          <a:bodyPr wrap="square">
            <a:spAutoFit/>
          </a:bodyPr>
          <a:p>
            <a:pPr indent="0" fontAlgn="auto">
              <a:lnSpc>
                <a:spcPct val="120000"/>
              </a:lnSpc>
            </a:pPr>
            <a:r>
              <a:rPr lang="en-US" altLang="zh-CN" sz="1600" b="1" i="1">
                <a:solidFill>
                  <a:srgbClr val="000000"/>
                </a:solidFill>
                <a:latin typeface="Times New Roman" panose="02020603050405020304" charset="0"/>
                <a:ea typeface="华文中宋" panose="02010600040101010101" charset="-122"/>
                <a:cs typeface="Times New Roman" panose="02020603050405020304" charset="0"/>
              </a:rPr>
              <a:t>a</a:t>
            </a:r>
            <a:r>
              <a:rPr lang="en-US" altLang="zh-CN" sz="1600" b="1">
                <a:solidFill>
                  <a:srgbClr val="000000"/>
                </a:solidFill>
                <a:latin typeface="Times New Roman" panose="02020603050405020304" charset="0"/>
                <a:ea typeface="华文中宋" panose="02010600040101010101" charset="-122"/>
                <a:cs typeface="Times New Roman" panose="02020603050405020304" charset="0"/>
              </a:rPr>
              <a:t>. </a:t>
            </a:r>
            <a:r>
              <a:rPr lang="zh-CN" altLang="en-US" sz="1600" b="1">
                <a:solidFill>
                  <a:srgbClr val="000000"/>
                </a:solidFill>
                <a:latin typeface="Times New Roman" panose="02020603050405020304" charset="0"/>
                <a:ea typeface="华文中宋" panose="02010600040101010101" charset="-122"/>
                <a:cs typeface="Times New Roman" panose="02020603050405020304" charset="0"/>
              </a:rPr>
              <a:t>限制规则长度</a:t>
            </a: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：规则长度直接影响模型可解释性。单条规则谓词数量限制为</a:t>
            </a:r>
            <a:r>
              <a:rPr lang="en-US" altLang="zh-CN" sz="1600">
                <a:solidFill>
                  <a:srgbClr val="000000"/>
                </a:solidFill>
                <a:latin typeface="Times New Roman" panose="02020603050405020304" charset="0"/>
                <a:ea typeface="华文中宋" panose="02010600040101010101" charset="-122"/>
                <a:cs typeface="Times New Roman" panose="02020603050405020304" charset="0"/>
              </a:rPr>
              <a:t> </a:t>
            </a:r>
            <a:r>
              <a:rPr lang="zh-CN" altLang="en-US" sz="1600">
                <a:solidFill>
                  <a:srgbClr val="000000"/>
                </a:solidFill>
                <a:latin typeface="Times New Roman" panose="02020603050405020304" charset="0"/>
                <a:ea typeface="华文中宋" panose="02010600040101010101" charset="-122"/>
                <a:cs typeface="Times New Roman" panose="02020603050405020304" charset="0"/>
              </a:rPr>
              <a:t>2~3 个；</a:t>
            </a:r>
            <a:endParaRPr lang="zh-CN" altLang="en-US" sz="1600">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ct val="120000"/>
              </a:lnSpc>
            </a:pPr>
            <a:r>
              <a:rPr lang="en-US" altLang="zh-CN" sz="1600" b="1" i="1">
                <a:solidFill>
                  <a:srgbClr val="000000"/>
                </a:solidFill>
                <a:latin typeface="Times New Roman" panose="02020603050405020304" charset="0"/>
                <a:ea typeface="华文中宋" panose="02010600040101010101" charset="-122"/>
                <a:cs typeface="Times New Roman" panose="02020603050405020304" charset="0"/>
              </a:rPr>
              <a:t>b</a:t>
            </a:r>
            <a:r>
              <a:rPr lang="en-US" altLang="zh-CN" sz="1600" b="1">
                <a:solidFill>
                  <a:srgbClr val="000000"/>
                </a:solidFill>
                <a:latin typeface="Times New Roman" panose="02020603050405020304" charset="0"/>
                <a:ea typeface="华文中宋" panose="02010600040101010101" charset="-122"/>
                <a:cs typeface="Times New Roman" panose="02020603050405020304" charset="0"/>
              </a:rPr>
              <a:t>. 谓词预筛选</a:t>
            </a:r>
            <a:r>
              <a:rPr lang="en-US" altLang="zh-CN" sz="1600">
                <a:solidFill>
                  <a:srgbClr val="000000"/>
                </a:solidFill>
                <a:latin typeface="Times New Roman" panose="02020603050405020304" charset="0"/>
                <a:ea typeface="华文中宋" panose="02010600040101010101" charset="-122"/>
                <a:cs typeface="Times New Roman" panose="02020603050405020304" charset="0"/>
              </a:rPr>
              <a:t>：引入一个预训练的“无规则”TPP 模型作为基线，对每个谓词单独进行评估，观察其对模型损失函数的影响。保留那些能够显著降低损失的谓词，并以此构成谓词候选集。</a:t>
            </a:r>
            <a:endParaRPr lang="en-US" altLang="zh-CN" sz="16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43" name="文本框 42"/>
          <p:cNvSpPr txBox="1"/>
          <p:nvPr/>
        </p:nvSpPr>
        <p:spPr>
          <a:xfrm>
            <a:off x="5473700" y="3895090"/>
            <a:ext cx="3432810" cy="352425"/>
          </a:xfrm>
          <a:prstGeom prst="rect">
            <a:avLst/>
          </a:prstGeom>
        </p:spPr>
        <p:txBody>
          <a:bodyPr wrap="square">
            <a:spAutoFit/>
          </a:bodyPr>
          <a:p>
            <a:r>
              <a:rPr lang="en-US" altLang="zh-CN" sz="1700" b="1">
                <a:solidFill>
                  <a:schemeClr val="tx1"/>
                </a:solidFill>
                <a:latin typeface="Times New Roman" panose="02020603050405020304" charset="0"/>
                <a:ea typeface="华文中宋" panose="02010600040101010101" charset="-122"/>
                <a:cs typeface="Times New Roman" panose="02020603050405020304" charset="0"/>
              </a:rPr>
              <a:t>2. </a:t>
            </a:r>
            <a:r>
              <a:rPr lang="zh-CN" altLang="en-US" sz="1700" b="1">
                <a:solidFill>
                  <a:schemeClr val="tx1"/>
                </a:solidFill>
                <a:latin typeface="Times New Roman" panose="02020603050405020304" charset="0"/>
                <a:ea typeface="华文中宋" panose="02010600040101010101" charset="-122"/>
                <a:cs typeface="Times New Roman" panose="02020603050405020304" charset="0"/>
              </a:rPr>
              <a:t>基于贝叶斯优化的规则选择</a:t>
            </a:r>
            <a:endParaRPr lang="zh-CN" altLang="en-US" sz="1700" b="1">
              <a:solidFill>
                <a:schemeClr val="tx1"/>
              </a:solidFill>
              <a:latin typeface="Times New Roman" panose="02020603050405020304" charset="0"/>
              <a:ea typeface="华文中宋" panose="02010600040101010101" charset="-122"/>
              <a:cs typeface="Times New Roman" panose="02020603050405020304" charset="0"/>
            </a:endParaRPr>
          </a:p>
        </p:txBody>
      </p:sp>
      <p:pic>
        <p:nvPicPr>
          <p:cNvPr id="44" name="图片 43"/>
          <p:cNvPicPr>
            <a:picLocks noChangeAspect="1"/>
          </p:cNvPicPr>
          <p:nvPr/>
        </p:nvPicPr>
        <p:blipFill>
          <a:blip r:embed="rId5"/>
          <a:stretch>
            <a:fillRect/>
          </a:stretch>
        </p:blipFill>
        <p:spPr>
          <a:xfrm>
            <a:off x="8491220" y="4274185"/>
            <a:ext cx="2604135" cy="340360"/>
          </a:xfrm>
          <a:prstGeom prst="rect">
            <a:avLst/>
          </a:prstGeom>
          <a:ln>
            <a:solidFill>
              <a:srgbClr val="256DB7"/>
            </a:solidFill>
          </a:ln>
        </p:spPr>
      </p:pic>
      <p:sp>
        <p:nvSpPr>
          <p:cNvPr id="45" name="文本框 44"/>
          <p:cNvSpPr txBox="1"/>
          <p:nvPr/>
        </p:nvSpPr>
        <p:spPr>
          <a:xfrm>
            <a:off x="6063615" y="4314825"/>
            <a:ext cx="2252345" cy="337185"/>
          </a:xfrm>
          <a:prstGeom prst="rect">
            <a:avLst/>
          </a:prstGeom>
        </p:spPr>
        <p:txBody>
          <a:bodyPr wrap="square">
            <a:spAutoFit/>
          </a:bodyPr>
          <a:p>
            <a:r>
              <a:rPr lang="zh-CN" altLang="en-US" sz="1600">
                <a:solidFill>
                  <a:srgbClr val="000000"/>
                </a:solidFill>
                <a:latin typeface="华文中宋" panose="02010600040101010101" charset="-122"/>
                <a:ea typeface="华文中宋" panose="02010600040101010101" charset="-122"/>
                <a:sym typeface="+mn-ea"/>
              </a:rPr>
              <a:t>最大化</a:t>
            </a:r>
            <a:r>
              <a:rPr lang="zh-CN" altLang="en-US" sz="1600">
                <a:solidFill>
                  <a:srgbClr val="000000"/>
                </a:solidFill>
                <a:latin typeface="华文中宋" panose="02010600040101010101" charset="-122"/>
                <a:ea typeface="华文中宋" panose="02010600040101010101" charset="-122"/>
              </a:rPr>
              <a:t>对数似然函数</a:t>
            </a:r>
            <a:endParaRPr lang="zh-CN" altLang="en-US" sz="1600">
              <a:solidFill>
                <a:srgbClr val="000000"/>
              </a:solidFill>
              <a:latin typeface="华文中宋" panose="02010600040101010101" charset="-122"/>
              <a:ea typeface="华文中宋" panose="02010600040101010101" charset="-122"/>
            </a:endParaRPr>
          </a:p>
        </p:txBody>
      </p:sp>
      <p:sp>
        <p:nvSpPr>
          <p:cNvPr id="46" name="文本框 45"/>
          <p:cNvSpPr txBox="1"/>
          <p:nvPr/>
        </p:nvSpPr>
        <p:spPr>
          <a:xfrm>
            <a:off x="5194300" y="4784725"/>
            <a:ext cx="6673215" cy="1158240"/>
          </a:xfrm>
          <a:prstGeom prst="rect">
            <a:avLst/>
          </a:prstGeom>
        </p:spPr>
        <p:txBody>
          <a:bodyPr wrap="square">
            <a:spAutoFit/>
          </a:bodyPr>
          <a:p>
            <a:pPr indent="0" fontAlgn="auto">
              <a:lnSpc>
                <a:spcPts val="2080"/>
              </a:lnSpc>
            </a:pPr>
            <a:r>
              <a:rPr lang="zh-CN" altLang="en-US" sz="1400" i="1">
                <a:solidFill>
                  <a:srgbClr val="000000"/>
                </a:solidFill>
                <a:latin typeface="Times New Roman" panose="02020603050405020304" charset="0"/>
                <a:ea typeface="华文中宋" panose="02010600040101010101" charset="-122"/>
                <a:cs typeface="Times New Roman" panose="02020603050405020304" charset="0"/>
              </a:rPr>
              <a:t> </a:t>
            </a:r>
            <a:r>
              <a:rPr lang="en-US" altLang="zh-CN" sz="1400" b="1" i="1">
                <a:solidFill>
                  <a:srgbClr val="000000"/>
                </a:solidFill>
                <a:latin typeface="Times New Roman" panose="02020603050405020304" charset="0"/>
                <a:ea typeface="华文中宋" panose="02010600040101010101" charset="-122"/>
                <a:cs typeface="Times New Roman" panose="02020603050405020304" charset="0"/>
              </a:rPr>
              <a:t>a. </a:t>
            </a:r>
            <a:r>
              <a:rPr lang="zh-CN" altLang="en-US" sz="1400" b="1">
                <a:solidFill>
                  <a:srgbClr val="000000"/>
                </a:solidFill>
                <a:latin typeface="Times New Roman" panose="02020603050405020304" charset="0"/>
                <a:ea typeface="华文中宋" panose="02010600040101010101" charset="-122"/>
                <a:cs typeface="Times New Roman" panose="02020603050405020304" charset="0"/>
              </a:rPr>
              <a:t>候选规则采样</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：基于采集函数从当前后验分布中概率性地采样一组规则子集； </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080"/>
              </a:lnSpc>
            </a:pPr>
            <a:r>
              <a:rPr lang="en-US" altLang="zh-CN" sz="1400" b="1" i="1">
                <a:solidFill>
                  <a:srgbClr val="000000"/>
                </a:solidFill>
                <a:latin typeface="Times New Roman" panose="02020603050405020304" charset="0"/>
                <a:ea typeface="华文中宋" panose="02010600040101010101" charset="-122"/>
                <a:cs typeface="Times New Roman" panose="02020603050405020304" charset="0"/>
              </a:rPr>
              <a:t>b. </a:t>
            </a:r>
            <a:r>
              <a:rPr lang="zh-CN" altLang="en-US" sz="1400" b="1">
                <a:solidFill>
                  <a:srgbClr val="000000"/>
                </a:solidFill>
                <a:latin typeface="Times New Roman" panose="02020603050405020304" charset="0"/>
                <a:ea typeface="华文中宋" panose="02010600040101010101" charset="-122"/>
                <a:cs typeface="Times New Roman" panose="02020603050405020304" charset="0"/>
              </a:rPr>
              <a:t>性能评估：</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将采样的规则子集应用于我们的模型，计算其在验证集上的预测性能； </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080"/>
              </a:lnSpc>
            </a:pPr>
            <a:r>
              <a:rPr lang="en-US" altLang="zh-CN" sz="1400" b="1" i="1">
                <a:solidFill>
                  <a:srgbClr val="000000"/>
                </a:solidFill>
                <a:latin typeface="Times New Roman" panose="02020603050405020304" charset="0"/>
                <a:ea typeface="华文中宋" panose="02010600040101010101" charset="-122"/>
                <a:cs typeface="Times New Roman" panose="02020603050405020304" charset="0"/>
              </a:rPr>
              <a:t>c. </a:t>
            </a:r>
            <a:r>
              <a:rPr lang="zh-CN" altLang="en-US" sz="1400" b="1">
                <a:solidFill>
                  <a:srgbClr val="000000"/>
                </a:solidFill>
                <a:latin typeface="Times New Roman" panose="02020603050405020304" charset="0"/>
                <a:ea typeface="华文中宋" panose="02010600040101010101" charset="-122"/>
                <a:cs typeface="Times New Roman" panose="02020603050405020304" charset="0"/>
              </a:rPr>
              <a:t>后验更新</a:t>
            </a:r>
            <a:r>
              <a:rPr lang="zh-CN" altLang="en-US" sz="1400">
                <a:solidFill>
                  <a:srgbClr val="000000"/>
                </a:solidFill>
                <a:latin typeface="Times New Roman" panose="02020603050405020304" charset="0"/>
                <a:ea typeface="华文中宋" panose="02010600040101010101" charset="-122"/>
                <a:cs typeface="Times New Roman" panose="02020603050405020304" charset="0"/>
              </a:rPr>
              <a:t>：利用当前评估结果更新贝叶斯优化的后验分布，用以引导下一轮规则采样。</a:t>
            </a:r>
            <a:endParaRPr lang="zh-CN" altLang="en-US" sz="1400">
              <a:solidFill>
                <a:srgbClr val="000000"/>
              </a:solidFill>
              <a:latin typeface="Times New Roman" panose="02020603050405020304" charset="0"/>
              <a:ea typeface="华文中宋" panose="02010600040101010101" charset="-122"/>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p:txBody>
          <a:bodyPr/>
          <a:lstStyle/>
          <a:p>
            <a:pPr algn="l">
              <a:spcBef>
                <a:spcPts val="600"/>
              </a:spcBef>
              <a:spcAft>
                <a:spcPts val="600"/>
              </a:spcAft>
              <a:buClrTx/>
              <a:buSzTx/>
              <a:buFontTx/>
            </a:pPr>
            <a:r>
              <a:rPr b="1" dirty="0">
                <a:solidFill>
                  <a:srgbClr val="256DB7"/>
                </a:solidFill>
                <a:effectLst/>
                <a:latin typeface="Times New Roman" panose="02020603050405020304" charset="0"/>
                <a:ea typeface="华文中宋" panose="02010600040101010101" charset="-122"/>
                <a:cs typeface="Times New Roman" panose="02020603050405020304" charset="0"/>
                <a:sym typeface="+mn-ea"/>
              </a:rPr>
              <a:t>实验结果分析</a:t>
            </a:r>
            <a:endParaRPr b="1" dirty="0">
              <a:solidFill>
                <a:srgbClr val="256DB7"/>
              </a:solidFill>
              <a:effectLst/>
              <a:latin typeface="Times New Roman" panose="02020603050405020304" charset="0"/>
              <a:ea typeface="华文中宋" panose="02010600040101010101" charset="-122"/>
              <a:cs typeface="Times New Roman" panose="02020603050405020304" charset="0"/>
              <a:sym typeface="+mn-ea"/>
            </a:endParaRPr>
          </a:p>
        </p:txBody>
      </p:sp>
      <p:cxnSp>
        <p:nvCxnSpPr>
          <p:cNvPr id="3145731" name="直接连接符 39"/>
          <p:cNvCxnSpPr/>
          <p:nvPr/>
        </p:nvCxnSpPr>
        <p:spPr>
          <a:xfrm>
            <a:off x="42587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grpSp>
        <p:nvGrpSpPr>
          <p:cNvPr id="12" name="组合 40"/>
          <p:cNvGrpSpPr/>
          <p:nvPr/>
        </p:nvGrpSpPr>
        <p:grpSpPr>
          <a:xfrm rot="0">
            <a:off x="0" y="6509385"/>
            <a:ext cx="4146550" cy="348615"/>
            <a:chOff x="1106706" y="-924266"/>
            <a:chExt cx="2146014" cy="298858"/>
          </a:xfrm>
          <a:solidFill>
            <a:schemeClr val="tx2">
              <a:lumMod val="60000"/>
              <a:lumOff val="40000"/>
            </a:schemeClr>
          </a:solidFill>
        </p:grpSpPr>
        <p:sp>
          <p:nvSpPr>
            <p:cNvPr id="2" name="矩形 43"/>
            <p:cNvSpPr/>
            <p:nvPr/>
          </p:nvSpPr>
          <p:spPr>
            <a:xfrm>
              <a:off x="1106706" y="-924266"/>
              <a:ext cx="967605"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rPr>
                <a:t>项目背景与工作介绍</a:t>
              </a:r>
              <a:endParaRPr lang="en-US" altLang="zh-CN" sz="1400" b="1" dirty="0">
                <a:latin typeface="华文中宋" panose="02010600040101010101" charset="-122"/>
                <a:ea typeface="华文中宋" panose="02010600040101010101" charset="-122"/>
                <a:cs typeface="Times New Roman" panose="02020603050405020304" charset="0"/>
              </a:endParaRPr>
            </a:p>
          </p:txBody>
        </p:sp>
        <p:sp>
          <p:nvSpPr>
            <p:cNvPr id="3" name="矩形 44"/>
            <p:cNvSpPr/>
            <p:nvPr/>
          </p:nvSpPr>
          <p:spPr>
            <a:xfrm>
              <a:off x="2073891" y="-924266"/>
              <a:ext cx="1178829" cy="298858"/>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数据集获取与处理</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grpSp>
      <p:sp>
        <p:nvSpPr>
          <p:cNvPr id="4" name="矩形 44"/>
          <p:cNvSpPr/>
          <p:nvPr/>
        </p:nvSpPr>
        <p:spPr>
          <a:xfrm>
            <a:off x="4146550" y="6508750"/>
            <a:ext cx="220472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论文阅读与复现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6" name="矩形 44"/>
          <p:cNvSpPr/>
          <p:nvPr/>
        </p:nvSpPr>
        <p:spPr>
          <a:xfrm>
            <a:off x="6350635" y="6508750"/>
            <a:ext cx="225933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改进模型的提出与实现</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7" name="矩形 44"/>
          <p:cNvSpPr/>
          <p:nvPr/>
        </p:nvSpPr>
        <p:spPr>
          <a:xfrm>
            <a:off x="8609965" y="6508750"/>
            <a:ext cx="1564005" cy="348615"/>
          </a:xfrm>
          <a:prstGeom prst="rect">
            <a:avLst/>
          </a:prstGeom>
          <a:solidFill>
            <a:srgbClr val="6797C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实验结果分析</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8" name="矩形 44"/>
          <p:cNvSpPr/>
          <p:nvPr/>
        </p:nvSpPr>
        <p:spPr>
          <a:xfrm>
            <a:off x="10173335" y="6508750"/>
            <a:ext cx="201866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1400" b="1" dirty="0">
                <a:latin typeface="华文中宋" panose="02010600040101010101" charset="-122"/>
                <a:ea typeface="华文中宋" panose="02010600040101010101" charset="-122"/>
                <a:cs typeface="Times New Roman" panose="02020603050405020304" charset="0"/>
                <a:sym typeface="+mn-ea"/>
              </a:rPr>
              <a:t>实际应用场景</a:t>
            </a:r>
            <a:endParaRPr lang="en-US" altLang="zh-CN" sz="1400" b="1" dirty="0">
              <a:latin typeface="华文中宋" panose="02010600040101010101" charset="-122"/>
              <a:ea typeface="华文中宋" panose="02010600040101010101" charset="-122"/>
              <a:cs typeface="Times New Roman" panose="02020603050405020304" charset="0"/>
              <a:sym typeface="+mn-ea"/>
            </a:endParaRPr>
          </a:p>
        </p:txBody>
      </p:sp>
      <p:sp>
        <p:nvSpPr>
          <p:cNvPr id="5" name="矩形: 圆角 15"/>
          <p:cNvSpPr/>
          <p:nvPr>
            <p:custDataLst>
              <p:tags r:id="rId1"/>
            </p:custDataLst>
          </p:nvPr>
        </p:nvSpPr>
        <p:spPr>
          <a:xfrm>
            <a:off x="219075" y="1059815"/>
            <a:ext cx="11799570" cy="5179695"/>
          </a:xfrm>
          <a:prstGeom prst="roundRect">
            <a:avLst>
              <a:gd name="adj" fmla="val 3235"/>
            </a:avLst>
          </a:prstGeom>
          <a:no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mj-ea"/>
              <a:ea typeface="+mj-ea"/>
            </a:endParaRPr>
          </a:p>
        </p:txBody>
      </p:sp>
      <p:pic>
        <p:nvPicPr>
          <p:cNvPr id="9" name="图片 8"/>
          <p:cNvPicPr>
            <a:picLocks noChangeAspect="1"/>
          </p:cNvPicPr>
          <p:nvPr/>
        </p:nvPicPr>
        <p:blipFill>
          <a:blip r:embed="rId2"/>
          <a:stretch>
            <a:fillRect/>
          </a:stretch>
        </p:blipFill>
        <p:spPr>
          <a:xfrm>
            <a:off x="1263650" y="2235835"/>
            <a:ext cx="9664065" cy="2328545"/>
          </a:xfrm>
          <a:prstGeom prst="rect">
            <a:avLst/>
          </a:prstGeom>
          <a:ln>
            <a:solidFill>
              <a:srgbClr val="256DB7"/>
            </a:solidFill>
          </a:ln>
        </p:spPr>
      </p:pic>
      <p:sp>
        <p:nvSpPr>
          <p:cNvPr id="13" name="文本框 12"/>
          <p:cNvSpPr txBox="1"/>
          <p:nvPr/>
        </p:nvSpPr>
        <p:spPr>
          <a:xfrm>
            <a:off x="558165" y="1359535"/>
            <a:ext cx="11191240" cy="665480"/>
          </a:xfrm>
          <a:prstGeom prst="rect">
            <a:avLst/>
          </a:prstGeom>
        </p:spPr>
        <p:txBody>
          <a:bodyPr wrap="square">
            <a:spAutoFit/>
          </a:bodyPr>
          <a:p>
            <a:pPr indent="0" algn="ctr" fontAlgn="auto">
              <a:lnSpc>
                <a:spcPts val="2240"/>
              </a:lnSpc>
            </a:pP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每个医疗数据集被划分为 </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80%</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的训练集和 </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20%</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的测试集，我们用于测量预测性能的评估指标包括负对数似然（</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NLL</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）、均方根误差（</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RMSE</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）、平均绝对误差（</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MAE</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）和规则准确率（</a:t>
            </a:r>
            <a:r>
              <a:rPr lang="en-US" altLang="zh-CN" sz="1700">
                <a:solidFill>
                  <a:srgbClr val="000000"/>
                </a:solidFill>
                <a:latin typeface="Times New Roman" panose="02020603050405020304" charset="0"/>
                <a:ea typeface="华文中宋" panose="02010600040101010101" charset="-122"/>
                <a:cs typeface="Times New Roman" panose="02020603050405020304" charset="0"/>
              </a:rPr>
              <a:t>Acc</a:t>
            </a:r>
            <a:r>
              <a:rPr lang="zh-CN" altLang="en-US" sz="1700">
                <a:solidFill>
                  <a:srgbClr val="000000"/>
                </a:solidFill>
                <a:latin typeface="Times New Roman" panose="02020603050405020304" charset="0"/>
                <a:ea typeface="华文中宋" panose="02010600040101010101" charset="-122"/>
                <a:cs typeface="Times New Roman" panose="02020603050405020304" charset="0"/>
              </a:rPr>
              <a:t>）。规则准确率表示正确规则的比例。</a:t>
            </a:r>
            <a:endParaRPr lang="zh-CN" altLang="en-US" sz="1700">
              <a:solidFill>
                <a:srgbClr val="000000"/>
              </a:solidFill>
              <a:latin typeface="Times New Roman" panose="02020603050405020304" charset="0"/>
              <a:ea typeface="华文中宋" panose="02010600040101010101" charset="-122"/>
              <a:cs typeface="Times New Roman" panose="02020603050405020304" charset="0"/>
            </a:endParaRPr>
          </a:p>
        </p:txBody>
      </p:sp>
      <p:sp>
        <p:nvSpPr>
          <p:cNvPr id="14" name="文本框 13"/>
          <p:cNvSpPr txBox="1"/>
          <p:nvPr/>
        </p:nvSpPr>
        <p:spPr>
          <a:xfrm>
            <a:off x="2105660" y="4775200"/>
            <a:ext cx="8822055" cy="1091565"/>
          </a:xfrm>
          <a:prstGeom prst="rect">
            <a:avLst/>
          </a:prstGeom>
          <a:ln>
            <a:solidFill>
              <a:srgbClr val="256DB7"/>
            </a:solidFill>
          </a:ln>
        </p:spPr>
        <p:txBody>
          <a:bodyPr wrap="square">
            <a:spAutoFit/>
          </a:bodyPr>
          <a:p>
            <a:pPr indent="0" fontAlgn="auto">
              <a:lnSpc>
                <a:spcPts val="2600"/>
              </a:lnSpc>
            </a:pPr>
            <a:r>
              <a:rPr lang="zh-CN" altLang="en-US" sz="1900">
                <a:solidFill>
                  <a:srgbClr val="000000"/>
                </a:solidFill>
                <a:latin typeface="Times New Roman" panose="02020603050405020304" charset="0"/>
                <a:ea typeface="华文中宋" panose="02010600040101010101" charset="-122"/>
                <a:cs typeface="Times New Roman" panose="02020603050405020304" charset="0"/>
              </a:rPr>
              <a:t>最低的 </a:t>
            </a:r>
            <a:r>
              <a:rPr lang="en-US" altLang="zh-CN" sz="1900">
                <a:solidFill>
                  <a:srgbClr val="000000"/>
                </a:solidFill>
                <a:latin typeface="Times New Roman" panose="02020603050405020304" charset="0"/>
                <a:ea typeface="华文中宋" panose="02010600040101010101" charset="-122"/>
                <a:cs typeface="Times New Roman" panose="02020603050405020304" charset="0"/>
              </a:rPr>
              <a:t>NLL </a:t>
            </a:r>
            <a:r>
              <a:rPr lang="zh-CN" altLang="en-US" sz="1900">
                <a:solidFill>
                  <a:srgbClr val="000000"/>
                </a:solidFill>
                <a:latin typeface="Times New Roman" panose="02020603050405020304" charset="0"/>
                <a:ea typeface="华文中宋" panose="02010600040101010101" charset="-122"/>
                <a:cs typeface="Times New Roman" panose="02020603050405020304" charset="0"/>
              </a:rPr>
              <a:t>：表明我们的模型能够有效</a:t>
            </a:r>
            <a:r>
              <a:rPr lang="en-US" altLang="zh-CN" sz="1900">
                <a:solidFill>
                  <a:srgbClr val="000000"/>
                </a:solidFill>
                <a:latin typeface="Times New Roman" panose="02020603050405020304" charset="0"/>
                <a:ea typeface="华文中宋" panose="02010600040101010101" charset="-122"/>
                <a:cs typeface="Times New Roman" panose="02020603050405020304" charset="0"/>
              </a:rPr>
              <a:t>捕捉并建模不确定性</a:t>
            </a:r>
            <a:r>
              <a:rPr lang="zh-CN" altLang="en-US" sz="1900">
                <a:solidFill>
                  <a:srgbClr val="000000"/>
                </a:solidFill>
                <a:latin typeface="Times New Roman" panose="02020603050405020304" charset="0"/>
                <a:ea typeface="华文中宋" panose="02010600040101010101" charset="-122"/>
                <a:cs typeface="Times New Roman" panose="02020603050405020304" charset="0"/>
              </a:rPr>
              <a:t>；</a:t>
            </a:r>
            <a:endParaRPr lang="en-US" altLang="zh-CN" sz="1900">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600"/>
              </a:lnSpc>
            </a:pPr>
            <a:r>
              <a:rPr lang="zh-CN" altLang="en-US" sz="1900">
                <a:solidFill>
                  <a:srgbClr val="000000"/>
                </a:solidFill>
                <a:latin typeface="Times New Roman" panose="02020603050405020304" charset="0"/>
                <a:ea typeface="华文中宋" panose="02010600040101010101" charset="-122"/>
                <a:cs typeface="Times New Roman" panose="02020603050405020304" charset="0"/>
              </a:rPr>
              <a:t>最低的 </a:t>
            </a:r>
            <a:r>
              <a:rPr lang="en-US" altLang="zh-CN" sz="1900">
                <a:solidFill>
                  <a:srgbClr val="000000"/>
                </a:solidFill>
                <a:latin typeface="Times New Roman" panose="02020603050405020304" charset="0"/>
                <a:ea typeface="华文中宋" panose="02010600040101010101" charset="-122"/>
                <a:cs typeface="Times New Roman" panose="02020603050405020304" charset="0"/>
              </a:rPr>
              <a:t>RMSE </a:t>
            </a:r>
            <a:r>
              <a:rPr lang="zh-CN" altLang="en-US" sz="1900">
                <a:solidFill>
                  <a:srgbClr val="000000"/>
                </a:solidFill>
                <a:latin typeface="Times New Roman" panose="02020603050405020304" charset="0"/>
                <a:ea typeface="华文中宋" panose="02010600040101010101" charset="-122"/>
                <a:cs typeface="Times New Roman" panose="02020603050405020304" charset="0"/>
              </a:rPr>
              <a:t>和较低的 </a:t>
            </a:r>
            <a:r>
              <a:rPr lang="en-US" altLang="zh-CN" sz="1900">
                <a:solidFill>
                  <a:srgbClr val="000000"/>
                </a:solidFill>
                <a:latin typeface="Times New Roman" panose="02020603050405020304" charset="0"/>
                <a:ea typeface="华文中宋" panose="02010600040101010101" charset="-122"/>
                <a:cs typeface="Times New Roman" panose="02020603050405020304" charset="0"/>
              </a:rPr>
              <a:t>MAE</a:t>
            </a:r>
            <a:r>
              <a:rPr lang="zh-CN" altLang="en-US" sz="1900">
                <a:solidFill>
                  <a:srgbClr val="000000"/>
                </a:solidFill>
                <a:latin typeface="Times New Roman" panose="02020603050405020304" charset="0"/>
                <a:ea typeface="华文中宋" panose="02010600040101010101" charset="-122"/>
                <a:cs typeface="Times New Roman" panose="02020603050405020304" charset="0"/>
              </a:rPr>
              <a:t>：表面我们的模型对目标事件时间预测的精确度高；</a:t>
            </a:r>
            <a:endParaRPr lang="zh-CN" altLang="en-US" sz="1900">
              <a:solidFill>
                <a:srgbClr val="000000"/>
              </a:solidFill>
              <a:latin typeface="Times New Roman" panose="02020603050405020304" charset="0"/>
              <a:ea typeface="华文中宋" panose="02010600040101010101" charset="-122"/>
              <a:cs typeface="Times New Roman" panose="02020603050405020304" charset="0"/>
            </a:endParaRPr>
          </a:p>
          <a:p>
            <a:pPr indent="0" fontAlgn="auto">
              <a:lnSpc>
                <a:spcPts val="2600"/>
              </a:lnSpc>
            </a:pPr>
            <a:r>
              <a:rPr lang="zh-CN" altLang="en-US" sz="1900">
                <a:solidFill>
                  <a:srgbClr val="000000"/>
                </a:solidFill>
                <a:latin typeface="Times New Roman" panose="02020603050405020304" charset="0"/>
                <a:ea typeface="华文中宋" panose="02010600040101010101" charset="-122"/>
                <a:cs typeface="Times New Roman" panose="02020603050405020304" charset="0"/>
              </a:rPr>
              <a:t>最高的</a:t>
            </a:r>
            <a:r>
              <a:rPr lang="en-US" altLang="zh-CN" sz="1900">
                <a:solidFill>
                  <a:srgbClr val="000000"/>
                </a:solidFill>
                <a:latin typeface="Times New Roman" panose="02020603050405020304" charset="0"/>
                <a:ea typeface="华文中宋" panose="02010600040101010101" charset="-122"/>
                <a:cs typeface="Times New Roman" panose="02020603050405020304" charset="0"/>
              </a:rPr>
              <a:t>Acc</a:t>
            </a:r>
            <a:r>
              <a:rPr lang="zh-CN" altLang="en-US" sz="1900">
                <a:solidFill>
                  <a:srgbClr val="000000"/>
                </a:solidFill>
                <a:latin typeface="Times New Roman" panose="02020603050405020304" charset="0"/>
                <a:ea typeface="华文中宋" panose="02010600040101010101" charset="-122"/>
                <a:cs typeface="Times New Roman" panose="02020603050405020304" charset="0"/>
              </a:rPr>
              <a:t>：</a:t>
            </a:r>
            <a:r>
              <a:rPr lang="zh-CN" altLang="en-US" sz="1900">
                <a:solidFill>
                  <a:srgbClr val="000000"/>
                </a:solidFill>
                <a:latin typeface="Times New Roman" panose="02020603050405020304" charset="0"/>
                <a:ea typeface="华文中宋" panose="02010600040101010101" charset="-122"/>
                <a:cs typeface="Times New Roman" panose="02020603050405020304" charset="0"/>
                <a:sym typeface="+mn-ea"/>
              </a:rPr>
              <a:t>表面我们的模型挖掘出来的规则更具有可靠性。</a:t>
            </a:r>
            <a:endParaRPr lang="zh-CN" altLang="en-US" sz="1900">
              <a:solidFill>
                <a:srgbClr val="000000"/>
              </a:solidFill>
              <a:latin typeface="Times New Roman" panose="02020603050405020304" charset="0"/>
              <a:ea typeface="华文中宋" panose="02010600040101010101" charset="-122"/>
              <a:cs typeface="Times New Roman" panose="02020603050405020304" charset="0"/>
            </a:endParaRPr>
          </a:p>
        </p:txBody>
      </p:sp>
      <p:pic>
        <p:nvPicPr>
          <p:cNvPr id="20" name="图片 19" descr="推荐"/>
          <p:cNvPicPr>
            <a:picLocks noChangeAspect="1"/>
          </p:cNvPicPr>
          <p:nvPr/>
        </p:nvPicPr>
        <p:blipFill>
          <a:blip r:embed="rId3"/>
          <a:stretch>
            <a:fillRect/>
          </a:stretch>
        </p:blipFill>
        <p:spPr>
          <a:xfrm>
            <a:off x="1263650" y="4977765"/>
            <a:ext cx="686435" cy="686435"/>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51.8,&quot;left&quot;:331.0745669291338,&quot;top&quot;:54.95,&quot;width&quot;:613.2254330708662}"/>
</p:tagLst>
</file>

<file path=ppt/tags/tag10.xml><?xml version="1.0" encoding="utf-8"?>
<p:tagLst xmlns:p="http://schemas.openxmlformats.org/presentationml/2006/main">
  <p:tag name="KSO_WM_DIAGRAM_VIRTUALLY_FRAME" val="{&quot;height&quot;:451.8,&quot;left&quot;:331.0745669291338,&quot;top&quot;:54.95,&quot;width&quot;:613.2254330708662}"/>
</p:tagLst>
</file>

<file path=ppt/tags/tag11.xml><?xml version="1.0" encoding="utf-8"?>
<p:tagLst xmlns:p="http://schemas.openxmlformats.org/presentationml/2006/main">
  <p:tag name="KSO_WM_DIAGRAM_VIRTUALLY_FRAME" val="{&quot;height&quot;:451.8,&quot;left&quot;:331.0745669291338,&quot;top&quot;:54.95,&quot;width&quot;:613.2254330708662}"/>
</p:tagLst>
</file>

<file path=ppt/tags/tag12.xml><?xml version="1.0" encoding="utf-8"?>
<p:tagLst xmlns:p="http://schemas.openxmlformats.org/presentationml/2006/main">
  <p:tag name="KSO_WM_DIAGRAM_VIRTUALLY_FRAME" val="{&quot;height&quot;:451.8,&quot;left&quot;:331.0745669291338,&quot;top&quot;:54.95,&quot;width&quot;:613.2254330708662}"/>
</p:tagLst>
</file>

<file path=ppt/tags/tag13.xml><?xml version="1.0" encoding="utf-8"?>
<p:tagLst xmlns:p="http://schemas.openxmlformats.org/presentationml/2006/main">
  <p:tag name="KSO_WM_DIAGRAM_VIRTUALLY_FRAME" val="{&quot;height&quot;:421.55,&quot;left&quot;:26.25,&quot;top&quot;:76.2,&quot;width&quot;:872.95}"/>
</p:tagLst>
</file>

<file path=ppt/tags/tag14.xml><?xml version="1.0" encoding="utf-8"?>
<p:tagLst xmlns:p="http://schemas.openxmlformats.org/presentationml/2006/main">
  <p:tag name="KSO_WM_DIAGRAM_VIRTUALLY_FRAME" val="{&quot;height&quot;:421.55,&quot;left&quot;:26.25,&quot;top&quot;:76.2,&quot;width&quot;:872.95}"/>
</p:tagLst>
</file>

<file path=ppt/tags/tag15.xml><?xml version="1.0" encoding="utf-8"?>
<p:tagLst xmlns:p="http://schemas.openxmlformats.org/presentationml/2006/main">
  <p:tag name="KSO_WM_DIAGRAM_VIRTUALLY_FRAME" val="{&quot;height&quot;:426.8,&quot;left&quot;:44.45,&quot;top&quot;:76.2,&quot;width&quot;:860.45}"/>
</p:tagLst>
</file>

<file path=ppt/tags/tag16.xml><?xml version="1.0" encoding="utf-8"?>
<p:tagLst xmlns:p="http://schemas.openxmlformats.org/presentationml/2006/main">
  <p:tag name="KSO_WM_DIAGRAM_VIRTUALLY_FRAME" val="{&quot;height&quot;:426.8,&quot;left&quot;:44.45,&quot;top&quot;:76.2,&quot;width&quot;:860.45}"/>
</p:tagLst>
</file>

<file path=ppt/tags/tag17.xml><?xml version="1.0" encoding="utf-8"?>
<p:tagLst xmlns:p="http://schemas.openxmlformats.org/presentationml/2006/main">
  <p:tag name="KSO_WM_DIAGRAM_VIRTUALLY_FRAME" val="{&quot;height&quot;:426.8,&quot;left&quot;:44.45,&quot;top&quot;:76.2,&quot;width&quot;:860.45}"/>
</p:tagLst>
</file>

<file path=ppt/tags/tag18.xml><?xml version="1.0" encoding="utf-8"?>
<p:tagLst xmlns:p="http://schemas.openxmlformats.org/presentationml/2006/main">
  <p:tag name="KSO_WM_DIAGRAM_VIRTUALLY_FRAME" val="{&quot;height&quot;:426.8,&quot;left&quot;:44.45,&quot;top&quot;:76.2,&quot;width&quot;:860.45}"/>
</p:tagLst>
</file>

<file path=ppt/tags/tag19.xml><?xml version="1.0" encoding="utf-8"?>
<p:tagLst xmlns:p="http://schemas.openxmlformats.org/presentationml/2006/main">
  <p:tag name="KSO_WM_DIAGRAM_VIRTUALLY_FRAME" val="{&quot;height&quot;:426.8,&quot;left&quot;:44.45,&quot;top&quot;:76.2,&quot;width&quot;:860.45}"/>
</p:tagLst>
</file>

<file path=ppt/tags/tag2.xml><?xml version="1.0" encoding="utf-8"?>
<p:tagLst xmlns:p="http://schemas.openxmlformats.org/presentationml/2006/main">
  <p:tag name="KSO_WM_DIAGRAM_VIRTUALLY_FRAME" val="{&quot;height&quot;:451.8,&quot;left&quot;:331.0745669291338,&quot;top&quot;:54.95,&quot;width&quot;:613.2254330708662}"/>
</p:tagLst>
</file>

<file path=ppt/tags/tag20.xml><?xml version="1.0" encoding="utf-8"?>
<p:tagLst xmlns:p="http://schemas.openxmlformats.org/presentationml/2006/main">
  <p:tag name="KSO_WM_DIAGRAM_VIRTUALLY_FRAME" val="{&quot;height&quot;:421.55,&quot;left&quot;:26.25,&quot;top&quot;:76.2,&quot;width&quot;:872.95}"/>
</p:tagLst>
</file>

<file path=ppt/tags/tag21.xml><?xml version="1.0" encoding="utf-8"?>
<p:tagLst xmlns:p="http://schemas.openxmlformats.org/presentationml/2006/main">
  <p:tag name="KSO_WM_DIAGRAM_VIRTUALLY_FRAME" val="{&quot;height&quot;:421.55,&quot;left&quot;:26.25,&quot;top&quot;:76.2,&quot;width&quot;:872.95}"/>
</p:tagLst>
</file>

<file path=ppt/tags/tag22.xml><?xml version="1.0" encoding="utf-8"?>
<p:tagLst xmlns:p="http://schemas.openxmlformats.org/presentationml/2006/main">
  <p:tag name="KSO_WM_DIAGRAM_VIRTUALLY_FRAME" val="{&quot;height&quot;:421.55,&quot;left&quot;:26.25,&quot;top&quot;:76.2,&quot;width&quot;:872.95}"/>
</p:tagLst>
</file>

<file path=ppt/tags/tag23.xml><?xml version="1.0" encoding="utf-8"?>
<p:tagLst xmlns:p="http://schemas.openxmlformats.org/presentationml/2006/main">
  <p:tag name="KSO_WM_DIAGRAM_VIRTUALLY_FRAME" val="{&quot;height&quot;:421.55,&quot;left&quot;:26.25,&quot;top&quot;:76.2,&quot;width&quot;:872.95}"/>
</p:tagLst>
</file>

<file path=ppt/tags/tag24.xml><?xml version="1.0" encoding="utf-8"?>
<p:tagLst xmlns:p="http://schemas.openxmlformats.org/presentationml/2006/main">
  <p:tag name="KSO_WM_DIAGRAM_VIRTUALLY_FRAME" val="{&quot;height&quot;:421.55,&quot;left&quot;:26.25,&quot;top&quot;:76.2,&quot;width&quot;:872.95}"/>
</p:tagLst>
</file>

<file path=ppt/tags/tag25.xml><?xml version="1.0" encoding="utf-8"?>
<p:tagLst xmlns:p="http://schemas.openxmlformats.org/presentationml/2006/main">
  <p:tag name="KSO_WM_DIAGRAM_VIRTUALLY_FRAME" val="{&quot;height&quot;:421.55,&quot;left&quot;:26.25,&quot;top&quot;:76.2,&quot;width&quot;:872.95}"/>
</p:tagLst>
</file>

<file path=ppt/tags/tag26.xml><?xml version="1.0" encoding="utf-8"?>
<p:tagLst xmlns:p="http://schemas.openxmlformats.org/presentationml/2006/main">
  <p:tag name="KSO_WM_DIAGRAM_VIRTUALLY_FRAME" val="{&quot;height&quot;:421.55,&quot;left&quot;:26.25,&quot;top&quot;:76.2,&quot;width&quot;:872.95}"/>
</p:tagLst>
</file>

<file path=ppt/tags/tag27.xml><?xml version="1.0" encoding="utf-8"?>
<p:tagLst xmlns:p="http://schemas.openxmlformats.org/presentationml/2006/main">
  <p:tag name="KSO_WM_DIAGRAM_VIRTUALLY_FRAME" val="{&quot;height&quot;:421.55,&quot;left&quot;:26.25,&quot;top&quot;:76.2,&quot;width&quot;:872.95}"/>
</p:tagLst>
</file>

<file path=ppt/tags/tag28.xml><?xml version="1.0" encoding="utf-8"?>
<p:tagLst xmlns:p="http://schemas.openxmlformats.org/presentationml/2006/main">
  <p:tag name="KSO_WM_DIAGRAM_VIRTUALLY_FRAME" val="{&quot;height&quot;:421.55,&quot;left&quot;:26.25,&quot;top&quot;:76.2,&quot;width&quot;:872.95}"/>
</p:tagLst>
</file>

<file path=ppt/tags/tag29.xml><?xml version="1.0" encoding="utf-8"?>
<p:tagLst xmlns:p="http://schemas.openxmlformats.org/presentationml/2006/main">
  <p:tag name="commondata" val="eyJoZGlkIjoiZTQ4MDRlMTQ1ZjQ5Mjk0YzgzZDY1Zjg1N2ZlMDQwYmIifQ=="/>
</p:tagLst>
</file>

<file path=ppt/tags/tag3.xml><?xml version="1.0" encoding="utf-8"?>
<p:tagLst xmlns:p="http://schemas.openxmlformats.org/presentationml/2006/main">
  <p:tag name="KSO_WM_DIAGRAM_VIRTUALLY_FRAME" val="{&quot;height&quot;:451.8,&quot;left&quot;:331.0745669291338,&quot;top&quot;:54.95,&quot;width&quot;:613.2254330708662}"/>
</p:tagLst>
</file>

<file path=ppt/tags/tag4.xml><?xml version="1.0" encoding="utf-8"?>
<p:tagLst xmlns:p="http://schemas.openxmlformats.org/presentationml/2006/main">
  <p:tag name="KSO_WM_DIAGRAM_VIRTUALLY_FRAME" val="{&quot;height&quot;:451.8,&quot;left&quot;:331.0745669291338,&quot;top&quot;:54.95,&quot;width&quot;:613.2254330708662}"/>
</p:tagLst>
</file>

<file path=ppt/tags/tag5.xml><?xml version="1.0" encoding="utf-8"?>
<p:tagLst xmlns:p="http://schemas.openxmlformats.org/presentationml/2006/main">
  <p:tag name="KSO_WM_DIAGRAM_VIRTUALLY_FRAME" val="{&quot;height&quot;:451.8,&quot;left&quot;:331.0745669291338,&quot;top&quot;:54.95,&quot;width&quot;:613.2254330708662}"/>
</p:tagLst>
</file>

<file path=ppt/tags/tag6.xml><?xml version="1.0" encoding="utf-8"?>
<p:tagLst xmlns:p="http://schemas.openxmlformats.org/presentationml/2006/main">
  <p:tag name="KSO_WM_DIAGRAM_VIRTUALLY_FRAME" val="{&quot;height&quot;:451.8,&quot;left&quot;:331.0745669291338,&quot;top&quot;:54.95,&quot;width&quot;:613.2254330708662}"/>
</p:tagLst>
</file>

<file path=ppt/tags/tag7.xml><?xml version="1.0" encoding="utf-8"?>
<p:tagLst xmlns:p="http://schemas.openxmlformats.org/presentationml/2006/main">
  <p:tag name="KSO_WM_DIAGRAM_VIRTUALLY_FRAME" val="{&quot;height&quot;:451.8,&quot;left&quot;:331.0745669291338,&quot;top&quot;:54.95,&quot;width&quot;:613.2254330708662}"/>
</p:tagLst>
</file>

<file path=ppt/tags/tag8.xml><?xml version="1.0" encoding="utf-8"?>
<p:tagLst xmlns:p="http://schemas.openxmlformats.org/presentationml/2006/main">
  <p:tag name="KSO_WM_DIAGRAM_VIRTUALLY_FRAME" val="{&quot;height&quot;:451.8,&quot;left&quot;:331.0745669291338,&quot;top&quot;:54.95,&quot;width&quot;:613.2254330708662}"/>
</p:tagLst>
</file>

<file path=ppt/tags/tag9.xml><?xml version="1.0" encoding="utf-8"?>
<p:tagLst xmlns:p="http://schemas.openxmlformats.org/presentationml/2006/main">
  <p:tag name="KSO_WM_DIAGRAM_VIRTUALLY_FRAME" val="{&quot;height&quot;:451.8,&quot;left&quot;:331.0745669291338,&quot;top&quot;:54.95,&quot;width&quot;:613.2254330708662}"/>
</p:tagLst>
</file>

<file path=ppt/theme/theme1.xml><?xml version="1.0" encoding="utf-8"?>
<a:theme xmlns:a="http://schemas.openxmlformats.org/drawingml/2006/main" name="WPS">
  <a:themeElements>
    <a:clrScheme name="水天一色">
      <a:dk1>
        <a:srgbClr val="000000"/>
      </a:dk1>
      <a:lt1>
        <a:srgbClr val="FFFFFF"/>
      </a:lt1>
      <a:dk2>
        <a:srgbClr val="D0D9E8"/>
      </a:dk2>
      <a:lt2>
        <a:srgbClr val="B6CDE8"/>
      </a:lt2>
      <a:accent1>
        <a:srgbClr val="94B9E5"/>
      </a:accent1>
      <a:accent2>
        <a:srgbClr val="6C99DA"/>
      </a:accent2>
      <a:accent3>
        <a:srgbClr val="4F78C9"/>
      </a:accent3>
      <a:accent4>
        <a:srgbClr val="3B539D"/>
      </a:accent4>
      <a:accent5>
        <a:srgbClr val="273677"/>
      </a:accent5>
      <a:accent6>
        <a:srgbClr val="212A4D"/>
      </a:accent6>
      <a:hlink>
        <a:srgbClr val="866054"/>
      </a:hlink>
      <a:folHlink>
        <a:srgbClr val="422F28"/>
      </a:folHlink>
    </a:clrScheme>
    <a:fontScheme name="字体搭配05-旁门左道">
      <a:majorFont>
        <a:latin typeface="Roboto Bold"/>
        <a:ea typeface="思源宋体 CN Heavy"/>
        <a:cs typeface=""/>
      </a:majorFont>
      <a:minorFont>
        <a:latin typeface="Roboto Bold"/>
        <a:ea typeface="思源黑体 CN Regular"/>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dirty="0" smtClean="0">
            <a:latin typeface="+mj-ea"/>
            <a:ea typeface="+mj-ea"/>
          </a:defRPr>
        </a:defPPr>
      </a:lstStyle>
      <a:style>
        <a:lnRef idx="2">
          <a:schemeClr val="accent1">
            <a:shade val="15000"/>
          </a:schemeClr>
        </a:lnRef>
        <a:fillRef idx="1">
          <a:schemeClr val="accent1"/>
        </a:fillRef>
        <a:effectRef idx="0">
          <a:schemeClr val="accent1"/>
        </a:effectRef>
        <a:fontRef idx="minor">
          <a:schemeClr val="lt1"/>
        </a:fontRef>
      </a:style>
    </a:spDef>
    <a:lnDef>
      <a:spPr>
        <a:ln w="19050">
          <a:solidFill>
            <a:schemeClr val="accent2"/>
          </a:solidFill>
          <a:prstDash val="sysDash"/>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4093</Words>
  <Application>WPS 演示</Application>
  <PresentationFormat/>
  <Paragraphs>416</Paragraphs>
  <Slides>13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vt:i4>
      </vt:variant>
    </vt:vector>
  </HeadingPairs>
  <TitlesOfParts>
    <vt:vector size="29" baseType="lpstr">
      <vt:lpstr>Arial</vt:lpstr>
      <vt:lpstr>宋体</vt:lpstr>
      <vt:lpstr>Wingdings</vt:lpstr>
      <vt:lpstr>思源宋体 CN Heavy</vt:lpstr>
      <vt:lpstr>Times New Roman</vt:lpstr>
      <vt:lpstr>华文中宋</vt:lpstr>
      <vt:lpstr>Times New Roman</vt:lpstr>
      <vt:lpstr>Cambria Math</vt:lpstr>
      <vt:lpstr>Roboto Bold</vt:lpstr>
      <vt:lpstr>AMGDT</vt:lpstr>
      <vt:lpstr>微软雅黑</vt:lpstr>
      <vt:lpstr>Arial Unicode MS</vt:lpstr>
      <vt:lpstr>Calibri</vt:lpstr>
      <vt:lpstr>思源黑体 CN Regular</vt:lpstr>
      <vt:lpstr>黑体</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 Duan</dc:creator>
  <cp:lastModifiedBy>覚覚</cp:lastModifiedBy>
  <cp:revision>909</cp:revision>
  <dcterms:created xsi:type="dcterms:W3CDTF">2024-12-06T10:47:00Z</dcterms:created>
  <dcterms:modified xsi:type="dcterms:W3CDTF">2025-06-20T01:55:49Z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F8655DEE47C842D3A6B8A865BC236BC3_13</vt:lpwstr>
  </property>
  <property fmtid="{D5CDD505-2E9C-101B-9397-08002B2CF9AE}" pid="3" name="KSOProductBuildVer">
    <vt:lpwstr>2052-12.1.0.17147</vt:lpwstr>
  </property>
</Properties>
</file>